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35"/>
  </p:notesMasterIdLst>
  <p:sldIdLst>
    <p:sldId id="338" r:id="rId4"/>
    <p:sldId id="298" r:id="rId5"/>
    <p:sldId id="304" r:id="rId6"/>
    <p:sldId id="343" r:id="rId7"/>
    <p:sldId id="301" r:id="rId8"/>
    <p:sldId id="336" r:id="rId9"/>
    <p:sldId id="303" r:id="rId10"/>
    <p:sldId id="300" r:id="rId11"/>
    <p:sldId id="302" r:id="rId12"/>
    <p:sldId id="306" r:id="rId13"/>
    <p:sldId id="307" r:id="rId14"/>
    <p:sldId id="344" r:id="rId15"/>
    <p:sldId id="309" r:id="rId16"/>
    <p:sldId id="310" r:id="rId17"/>
    <p:sldId id="311" r:id="rId18"/>
    <p:sldId id="346" r:id="rId19"/>
    <p:sldId id="299" r:id="rId20"/>
    <p:sldId id="313" r:id="rId21"/>
    <p:sldId id="314" r:id="rId22"/>
    <p:sldId id="339" r:id="rId23"/>
    <p:sldId id="335" r:id="rId24"/>
    <p:sldId id="315" r:id="rId25"/>
    <p:sldId id="316" r:id="rId26"/>
    <p:sldId id="318" r:id="rId27"/>
    <p:sldId id="319" r:id="rId28"/>
    <p:sldId id="340" r:id="rId29"/>
    <p:sldId id="321" r:id="rId30"/>
    <p:sldId id="322" r:id="rId31"/>
    <p:sldId id="323" r:id="rId32"/>
    <p:sldId id="325" r:id="rId33"/>
    <p:sldId id="342" r:id="rId34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33"/>
    <a:srgbClr val="15A6D9"/>
    <a:srgbClr val="009FEE"/>
    <a:srgbClr val="EF972D"/>
    <a:srgbClr val="F0A346"/>
    <a:srgbClr val="0099CC"/>
    <a:srgbClr val="CC00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27.jpeg>
</file>

<file path=ppt/media/image28.png>
</file>

<file path=ppt/media/image29.jpeg>
</file>

<file path=ppt/media/image3.jpeg>
</file>

<file path=ppt/media/image30.jpeg>
</file>

<file path=ppt/media/image31.jpe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39.jpeg>
</file>

<file path=ppt/media/image4.png>
</file>

<file path=ppt/media/image40.jpeg>
</file>

<file path=ppt/media/image41.jpeg>
</file>

<file path=ppt/media/image42.jpeg>
</file>

<file path=ppt/media/image5.jpeg>
</file>

<file path=ppt/media/image6.jpeg>
</file>

<file path=ppt/media/image7.jpeg>
</file>

<file path=ppt/media/image8.jpeg>
</file>

<file path=ppt/media/image9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40164E64-9491-4225-B2AF-4083C51FFBCE}" type="datetimeFigureOut">
              <a:rPr lang="zh-CN" altLang="en-US"/>
              <a:pPr>
                <a:defRPr/>
              </a:pPr>
              <a:t>2020/4/7</a:t>
            </a:fld>
            <a:endParaRPr lang="en-US" altLang="zh-CN"/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716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BAC60697-6956-4C61-B494-FA1676831C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0FF724-E53C-4C11-8973-19718FE29826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E9CBD1-B720-48CA-B81D-E5B7F4F076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7E4B3D-EB6A-48A7-8D77-24876BFAD294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7ECE5-DA02-44D1-B191-9AE457B1FA2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C5FF0F-AA66-454F-B2FC-D90AF91E6CAA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022271-590C-4203-A036-160BC3E3B55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30277B-2E1F-4160-92C1-FF73FE52CD33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939101-E6C8-45E4-8424-CF6FCD0261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E30E73-78C7-486F-A7D3-973111499207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575FDC-20CA-4D1B-B446-ACB94A4539C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85851-DD5F-4A02-BEE3-3BFAA4E1BB02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9AD64D-8924-4F27-BA72-4D39E61D784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795E09-876F-4997-920F-74DBB770F619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5A317-598D-40E7-8DB9-A01595732EC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ACB884-8E77-4E00-87EC-C37D4D7A65C3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D93BAC-EDCA-4B60-BA22-35C5289982D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BBEC6A-A5FF-4966-A36B-E1689913FE2B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976548-66C0-4AA8-A6C5-25F289D986F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C99614-AD63-4001-B85F-95C7C0943B39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8A35AF-7CF7-41B1-8E33-059FBA2AC84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17B168-AC0B-407D-912B-0A8E772A7715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2EA870-8219-4DD1-B9DB-E6745CAF59B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4A6696-96BD-438B-921A-C8A7CF8A4AE9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6F10BE-E4BF-49CE-8953-56A660FE41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6F505E-9EF7-4CEF-B9B9-8BB1638A3065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6D9046-DE02-4271-BD41-CF2D13654BE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46A85A-FC73-49A7-AC0B-5AD0901D9B64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1052E4-7DD6-4583-9CF6-147BAC50DE7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64D16F-FE4B-4540-A30B-06A6171A1664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26B52C-6B90-4510-8431-3F95E234717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8"/>
          <p:cNvCxnSpPr/>
          <p:nvPr/>
        </p:nvCxnSpPr>
        <p:spPr>
          <a:xfrm>
            <a:off x="1208088" y="4343400"/>
            <a:ext cx="98758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7AF7DD-329C-432C-AFFB-1E4F3C1F327E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9A679D-DAB3-402B-9AE9-1D73E257AF8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8AF266-6B8E-4492-BDA5-A230EFA18849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12F4DA-8F0B-4C91-977A-D29CE71FFC3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8"/>
          <p:cNvCxnSpPr/>
          <p:nvPr/>
        </p:nvCxnSpPr>
        <p:spPr>
          <a:xfrm>
            <a:off x="1208088" y="4343400"/>
            <a:ext cx="98758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Ctr="0"/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0645CA-1DEC-4321-8F6C-1F255694B344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0BFB08-B9D8-4F05-9345-D5F803AADB3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21B160-8FEE-42E6-A891-E07FC60958D6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FC897E-98B7-4AB7-94EF-50120C62CC7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D4FCC8-282B-427F-A364-9A6F588ABF2C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48EAD2-0967-4846-A81E-F19663F46E1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95FED3-BBA4-4E18-86C5-8F8DB7ED504F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6E826E-0C27-4A78-BAB2-CBB98BD5A45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ctangle 5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71C994-60B5-4480-B76F-F9A2BBF5D9C3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357B1A-93BC-4291-92FC-D948E99805F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2C32D-456E-451C-9DFC-A0A3DEA1C158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785240-3FBD-4B49-92D5-D36BCFD1E61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0" y="0"/>
            <a:ext cx="4051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8"/>
          <p:cNvSpPr/>
          <p:nvPr/>
        </p:nvSpPr>
        <p:spPr>
          <a:xfrm>
            <a:off x="4040188" y="0"/>
            <a:ext cx="63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/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465138" y="6459538"/>
            <a:ext cx="2619375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47C1872F-240B-462E-9919-E65BFECE9772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538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05F91317-76FC-4B7E-8036-C85568E7195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8"/>
          <p:cNvSpPr/>
          <p:nvPr/>
        </p:nvSpPr>
        <p:spPr>
          <a:xfrm>
            <a:off x="0" y="4914900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tIns="0" bIns="0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rtlCol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70A871-D383-47FD-9020-25713F0083DA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76B278-A395-4733-A0F7-A5AB0A4E9C7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1D2B7E-0B7C-4661-8979-A34B980A5B83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E2E462-269C-45B2-8484-6FB673FB64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79D7C9-9E83-4093-B335-A6674D6C7BA4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D616E1-534C-4B66-957B-AF7310A53C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C98521-591B-4C94-BEB0-C1604A4A00CA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BC148F-740F-457F-A381-44BCBEA7E0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1096963" y="287338"/>
            <a:ext cx="10058400" cy="55816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D0091B-A4E4-415C-A90D-DC8E07FBC102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1C42A5-050B-4542-8323-3AA1ECBA72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691CD9-904A-45F4-86FA-1CD4E61A5528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C29B23-6238-4CAB-B0CC-F2CFDC30E1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9CFD56-C5A0-43EA-A749-62047010A0C7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45CB11-0F2B-45F2-9EAF-E0B274DDE3F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5366D1-1244-4CB7-B238-7B069EAE635F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836FDA-A947-4E66-AEBF-09DB1E81124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834818-4ED7-46A2-AC42-8191FCD35710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65E2EE-8B42-4A0F-8098-361502A13B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29460E-5AF2-40A4-8877-74213F7AE61A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2B02E-0CBF-4174-A682-4A87158F75C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73044F-7E5E-4C23-83FA-B83E8DFD65FC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A56F6D-2746-4660-BBCB-2D878A2FB12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4455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44550" y="1828800"/>
            <a:ext cx="105156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29AE87E-D137-45CE-825C-75126B62E0B8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69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25E4CC6-2F3A-44F5-A860-C158E78FA2F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84455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44550" y="1828800"/>
            <a:ext cx="105156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13F5FC5-A6CA-4100-BFAA-94995535D668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69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0820E89-81A1-4307-B645-88C14454799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99" r:id="rId2"/>
    <p:sldLayoutId id="2147483698" r:id="rId3"/>
    <p:sldLayoutId id="2147483697" r:id="rId4"/>
    <p:sldLayoutId id="2147483696" r:id="rId5"/>
    <p:sldLayoutId id="2147483695" r:id="rId6"/>
    <p:sldLayoutId id="2147483694" r:id="rId7"/>
    <p:sldLayoutId id="2147483693" r:id="rId8"/>
    <p:sldLayoutId id="2147483692" r:id="rId9"/>
    <p:sldLayoutId id="2147483691" r:id="rId10"/>
    <p:sldLayoutId id="2147483690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125"/>
            <a:ext cx="12192000" cy="66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560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096963" y="1846263"/>
            <a:ext cx="10058400" cy="402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6963" y="6459538"/>
            <a:ext cx="2473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rgbClr val="FFFFFF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B22D9C7-D94D-4294-8C20-0078170E1EEE}" type="datetimeFigureOut">
              <a:rPr lang="zh-CN" altLang="en-US"/>
              <a:pPr>
                <a:defRPr/>
              </a:pPr>
              <a:t>2020/4/7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75" y="6459538"/>
            <a:ext cx="48228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 cap="all" baseline="0">
                <a:solidFill>
                  <a:srgbClr val="FFFFFF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1238" y="6459538"/>
            <a:ext cx="1311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050">
                <a:solidFill>
                  <a:srgbClr val="FFFFFF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E56FA70-363D-4204-BE4B-8A9936BE127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800" y="1738313"/>
            <a:ext cx="996632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7" r:id="rId2"/>
    <p:sldLayoutId id="2147483709" r:id="rId3"/>
    <p:sldLayoutId id="2147483706" r:id="rId4"/>
    <p:sldLayoutId id="2147483705" r:id="rId5"/>
    <p:sldLayoutId id="2147483704" r:id="rId6"/>
    <p:sldLayoutId id="2147483710" r:id="rId7"/>
    <p:sldLayoutId id="2147483711" r:id="rId8"/>
    <p:sldLayoutId id="2147483712" r:id="rId9"/>
    <p:sldLayoutId id="2147483703" r:id="rId10"/>
    <p:sldLayoutId id="2147483713" r:id="rId11"/>
    <p:sldLayoutId id="2147483702" r:id="rId12"/>
    <p:sldLayoutId id="2147483701" r:id="rId13"/>
  </p:sldLayoutIdLst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 kern="1200" spc="-50">
          <a:solidFill>
            <a:srgbClr val="404040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/>
        </a:defRPr>
      </a:lvl9pPr>
    </p:titleStyle>
    <p:bodyStyle>
      <a:lvl1pPr marL="90488" indent="-90488" algn="l" rtl="0" eaLnBrk="0" fontAlgn="base" hangingPunct="0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/>
        <a:buChar char=" "/>
        <a:defRPr sz="2000" kern="1200">
          <a:solidFill>
            <a:srgbClr val="404040"/>
          </a:solidFill>
          <a:latin typeface="+mn-lt"/>
          <a:ea typeface="+mn-ea"/>
          <a:cs typeface="+mn-cs"/>
        </a:defRPr>
      </a:lvl1pPr>
      <a:lvl2pPr marL="384175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/>
        <a:buChar char="◦"/>
        <a:defRPr kern="1200">
          <a:solidFill>
            <a:srgbClr val="404040"/>
          </a:solidFill>
          <a:latin typeface="+mn-lt"/>
          <a:ea typeface="+mn-ea"/>
          <a:cs typeface="+mn-cs"/>
        </a:defRPr>
      </a:lvl2pPr>
      <a:lvl3pPr marL="566738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749300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4pPr>
      <a:lvl5pPr marL="931863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4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0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7" Type="http://schemas.openxmlformats.org/officeDocument/2006/relationships/image" Target="../media/image37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36.jpeg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4" descr="8313cd3af01f19553eaefbb3a7f5d44b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986" name="标题 1"/>
          <p:cNvSpPr txBox="1">
            <a:spLocks/>
          </p:cNvSpPr>
          <p:nvPr/>
        </p:nvSpPr>
        <p:spPr bwMode="auto">
          <a:xfrm>
            <a:off x="1427348" y="768350"/>
            <a:ext cx="8939212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 sz="320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3200" dirty="0">
              <a:noFill/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320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3200" dirty="0">
                <a:latin typeface="微软雅黑" pitchFamily="34" charset="-122"/>
                <a:ea typeface="微软雅黑" pitchFamily="34" charset="-122"/>
              </a:rPr>
              <a:t>初中历史 八年级</a:t>
            </a:r>
            <a:endParaRPr lang="en-US" altLang="zh-CN" sz="3200" dirty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320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000" b="1" dirty="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 sz="4000" b="1" dirty="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 sz="4000" b="1" dirty="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  <a:endParaRPr lang="en-US" altLang="zh-CN" sz="4000" b="1" dirty="0">
              <a:solidFill>
                <a:srgbClr val="A5002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4000" b="1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3200" dirty="0">
                <a:latin typeface="微软雅黑" pitchFamily="34" charset="-122"/>
                <a:ea typeface="微软雅黑" pitchFamily="34" charset="-122"/>
              </a:rPr>
              <a:t>                   </a:t>
            </a:r>
          </a:p>
          <a:p>
            <a:endParaRPr lang="en-US" altLang="zh-CN" sz="32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4" name="Rectangle 4"/>
          <p:cNvSpPr>
            <a:spLocks noGrp="1"/>
          </p:cNvSpPr>
          <p:nvPr>
            <p:ph type="title"/>
          </p:nvPr>
        </p:nvSpPr>
        <p:spPr bwMode="auto">
          <a:xfrm>
            <a:off x="1096963" y="547688"/>
            <a:ext cx="10058400" cy="1449387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</a:p>
        </p:txBody>
      </p:sp>
      <p:sp>
        <p:nvSpPr>
          <p:cNvPr id="51202" name="Rectangle 3"/>
          <p:cNvSpPr>
            <a:spLocks/>
          </p:cNvSpPr>
          <p:nvPr/>
        </p:nvSpPr>
        <p:spPr bwMode="auto">
          <a:xfrm>
            <a:off x="1054100" y="2728913"/>
            <a:ext cx="10058400" cy="2335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 marL="90488" indent="-90488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3600">
                <a:latin typeface="微软雅黑" pitchFamily="34" charset="-122"/>
                <a:ea typeface="微软雅黑" pitchFamily="34" charset="-122"/>
              </a:rPr>
              <a:t>一、“骨肉天亲”</a:t>
            </a:r>
            <a:r>
              <a:rPr lang="en-US" altLang="zh-CN" sz="3600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latin typeface="微软雅黑" pitchFamily="34" charset="-122"/>
                <a:ea typeface="微软雅黑" pitchFamily="34" charset="-122"/>
              </a:rPr>
              <a:t>海峡两岸血脉相连</a:t>
            </a:r>
          </a:p>
          <a:p>
            <a:pPr marL="90488" indent="-90488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二、“和衷共济”</a:t>
            </a:r>
            <a:r>
              <a:rPr lang="en-US" altLang="zh-CN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统一大业步步推进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5" name="Picture 4"/>
          <p:cNvPicPr>
            <a:picLocks noChangeAspect="1" noChangeArrowheads="1"/>
          </p:cNvPicPr>
          <p:nvPr/>
        </p:nvPicPr>
        <p:blipFill>
          <a:blip r:embed="rId2">
            <a:lum bright="-12000" contrast="18000"/>
          </a:blip>
          <a:srcRect b="2432"/>
          <a:stretch>
            <a:fillRect/>
          </a:stretch>
        </p:blipFill>
        <p:spPr bwMode="auto">
          <a:xfrm>
            <a:off x="301625" y="1470025"/>
            <a:ext cx="5597525" cy="399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1233" name="Group 33"/>
          <p:cNvGraphicFramePr>
            <a:graphicFrameLocks noGrp="1"/>
          </p:cNvGraphicFramePr>
          <p:nvPr>
            <p:ph/>
          </p:nvPr>
        </p:nvGraphicFramePr>
        <p:xfrm>
          <a:off x="5954713" y="1790700"/>
          <a:ext cx="5778500" cy="3709989"/>
        </p:xfrm>
        <a:graphic>
          <a:graphicData uri="http://schemas.openxmlformats.org/drawingml/2006/table">
            <a:tbl>
              <a:tblPr/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7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40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969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时间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国家领导人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政策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78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新中国成立初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50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毛泽东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80808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93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50</a:t>
                      </a: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年代中期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5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80808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858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改革开放后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80808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邓小平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80808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2248" name="Text Box 45"/>
          <p:cNvSpPr txBox="1">
            <a:spLocks noChangeArrowheads="1"/>
          </p:cNvSpPr>
          <p:nvPr/>
        </p:nvSpPr>
        <p:spPr bwMode="auto">
          <a:xfrm>
            <a:off x="6111875" y="1084263"/>
            <a:ext cx="566102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新中国成立后党和政府的对台政策</a:t>
            </a:r>
          </a:p>
        </p:txBody>
      </p:sp>
      <p:sp>
        <p:nvSpPr>
          <p:cNvPr id="93230" name="Rectangle 46"/>
          <p:cNvSpPr>
            <a:spLocks noChangeArrowheads="1"/>
          </p:cNvSpPr>
          <p:nvPr/>
        </p:nvSpPr>
        <p:spPr bwMode="auto">
          <a:xfrm>
            <a:off x="9529763" y="2947988"/>
            <a:ext cx="2035175" cy="42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solidFill>
                  <a:srgbClr val="080808"/>
                </a:solidFill>
                <a:ea typeface="微软雅黑" pitchFamily="34" charset="-122"/>
              </a:rPr>
              <a:t>武力解放</a:t>
            </a:r>
          </a:p>
        </p:txBody>
      </p:sp>
      <p:sp>
        <p:nvSpPr>
          <p:cNvPr id="93231" name="Rectangle 47"/>
          <p:cNvSpPr>
            <a:spLocks noChangeArrowheads="1"/>
          </p:cNvSpPr>
          <p:nvPr/>
        </p:nvSpPr>
        <p:spPr bwMode="auto">
          <a:xfrm>
            <a:off x="9571038" y="3757613"/>
            <a:ext cx="2035175" cy="42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solidFill>
                  <a:srgbClr val="080808"/>
                </a:solidFill>
                <a:ea typeface="微软雅黑" pitchFamily="34" charset="-122"/>
              </a:rPr>
              <a:t>和平解放</a:t>
            </a:r>
          </a:p>
        </p:txBody>
      </p:sp>
      <p:sp>
        <p:nvSpPr>
          <p:cNvPr id="93232" name="Rectangle 48"/>
          <p:cNvSpPr>
            <a:spLocks noChangeArrowheads="1"/>
          </p:cNvSpPr>
          <p:nvPr/>
        </p:nvSpPr>
        <p:spPr bwMode="auto">
          <a:xfrm>
            <a:off x="9582150" y="4548188"/>
            <a:ext cx="2035175" cy="92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solidFill>
                  <a:srgbClr val="CC0000"/>
                </a:solidFill>
                <a:ea typeface="微软雅黑" pitchFamily="34" charset="-122"/>
              </a:rPr>
              <a:t>和平统一</a:t>
            </a:r>
          </a:p>
          <a:p>
            <a:pPr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solidFill>
                  <a:srgbClr val="CC0000"/>
                </a:solidFill>
                <a:ea typeface="微软雅黑" pitchFamily="34" charset="-122"/>
              </a:rPr>
              <a:t>一国两制</a:t>
            </a:r>
          </a:p>
        </p:txBody>
      </p:sp>
      <p:sp>
        <p:nvSpPr>
          <p:cNvPr id="52252" name="Line 29"/>
          <p:cNvSpPr>
            <a:spLocks noChangeShapeType="1"/>
          </p:cNvSpPr>
          <p:nvPr/>
        </p:nvSpPr>
        <p:spPr bwMode="auto">
          <a:xfrm>
            <a:off x="893763" y="3030538"/>
            <a:ext cx="2082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53" name="Line 30"/>
          <p:cNvSpPr>
            <a:spLocks noChangeShapeType="1"/>
          </p:cNvSpPr>
          <p:nvPr/>
        </p:nvSpPr>
        <p:spPr bwMode="auto">
          <a:xfrm flipV="1">
            <a:off x="854075" y="2214563"/>
            <a:ext cx="1668463" cy="11112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54" name="Line 31"/>
          <p:cNvSpPr>
            <a:spLocks noChangeShapeType="1"/>
          </p:cNvSpPr>
          <p:nvPr/>
        </p:nvSpPr>
        <p:spPr bwMode="auto">
          <a:xfrm flipV="1">
            <a:off x="2927350" y="3789363"/>
            <a:ext cx="1466850" cy="11112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55" name="Rectangle 31"/>
          <p:cNvSpPr>
            <a:spLocks noChangeArrowheads="1"/>
          </p:cNvSpPr>
          <p:nvPr/>
        </p:nvSpPr>
        <p:spPr bwMode="auto">
          <a:xfrm>
            <a:off x="449263" y="1444625"/>
            <a:ext cx="5103812" cy="41084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 altLang="zh-CN" sz="2400" b="1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用和平的方式解决台湾问题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但不放弃非和平方式的可能性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，我们不能作这样的承诺。如果台湾当局永远不同我们谈判，怎么办？难道我们能够放弃国家统一？当然，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绝不能轻易使用武力</a:t>
            </a: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……</a:t>
            </a:r>
            <a:endParaRPr lang="zh-CN" altLang="en-US" sz="2400" b="1">
              <a:latin typeface="微软雅黑" pitchFamily="34" charset="-122"/>
              <a:ea typeface="微软雅黑" pitchFamily="34" charset="-122"/>
            </a:endParaRPr>
          </a:p>
          <a:p>
            <a:pPr algn="r"/>
            <a:endParaRPr lang="en-US" altLang="zh-CN" sz="2400" b="1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——1984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年邓小平在</a:t>
            </a:r>
            <a:r>
              <a:rPr lang="zh-CN" altLang="en-US" sz="2400">
                <a:ea typeface="微软雅黑" pitchFamily="34" charset="-122"/>
              </a:rPr>
              <a:t>中央顾问委员会第三次全体会议上的讲话</a:t>
            </a:r>
          </a:p>
          <a:p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 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3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3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3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2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230" grpId="0"/>
      <p:bldP spid="93231" grpId="0"/>
      <p:bldP spid="93232" grpId="0"/>
      <p:bldP spid="5225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ChangeArrowheads="1"/>
          </p:cNvSpPr>
          <p:nvPr/>
        </p:nvSpPr>
        <p:spPr bwMode="auto">
          <a:xfrm>
            <a:off x="2165350" y="573088"/>
            <a:ext cx="7348538" cy="698500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>
              <a:lnSpc>
                <a:spcPct val="85000"/>
              </a:lnSpc>
            </a:pP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港澳问题和台湾问题的区别</a:t>
            </a:r>
          </a:p>
        </p:txBody>
      </p:sp>
      <p:sp>
        <p:nvSpPr>
          <p:cNvPr id="53250" name="WordArt 5" descr="纸袋"/>
          <p:cNvSpPr>
            <a:spLocks noChangeArrowheads="1" noChangeShapeType="1" noTextEdit="1"/>
          </p:cNvSpPr>
          <p:nvPr/>
        </p:nvSpPr>
        <p:spPr bwMode="auto">
          <a:xfrm>
            <a:off x="2273300" y="1670050"/>
            <a:ext cx="18288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solidFill>
                    <a:srgbClr val="008000"/>
                  </a:solidFill>
                  <a:round/>
                  <a:headEnd/>
                  <a:tailEnd/>
                </a:ln>
                <a:blipFill dpi="0" rotWithShape="0">
                  <a:blip r:embed="rId2"/>
                  <a:srcRect/>
                  <a:tile tx="0" ty="0" sx="100000" sy="100000" flip="none" algn="tl"/>
                </a:blipFill>
                <a:effectLst>
                  <a:outerShdw dist="563972" dir="14049741" sx="125000" sy="125000" algn="tl" rotWithShape="0">
                    <a:srgbClr val="C7DFD3">
                      <a:alpha val="79999"/>
                    </a:srgbClr>
                  </a:outerShdw>
                </a:effectLst>
                <a:latin typeface="宋体"/>
                <a:ea typeface="宋体"/>
              </a:rPr>
              <a:t>港澳问题</a:t>
            </a:r>
          </a:p>
        </p:txBody>
      </p:sp>
      <p:sp>
        <p:nvSpPr>
          <p:cNvPr id="53251" name="WordArt 6" descr="图片"/>
          <p:cNvSpPr>
            <a:spLocks noChangeArrowheads="1" noChangeShapeType="1" noTextEdit="1"/>
          </p:cNvSpPr>
          <p:nvPr/>
        </p:nvSpPr>
        <p:spPr bwMode="auto">
          <a:xfrm>
            <a:off x="7700963" y="1655763"/>
            <a:ext cx="18288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solidFill>
                    <a:srgbClr val="006699"/>
                  </a:solidFill>
                  <a:round/>
                  <a:headEnd/>
                  <a:tailEnd/>
                </a:ln>
                <a:blipFill dpi="0" rotWithShape="0">
                  <a:blip r:embed="rId3"/>
                  <a:srcRect/>
                  <a:stretch>
                    <a:fillRect/>
                  </a:stretch>
                </a:blipFill>
                <a:effectLst>
                  <a:outerShdw dist="563972" dir="14049741" sx="125000" sy="125000" algn="tl" rotWithShape="0">
                    <a:srgbClr val="C7DFD3">
                      <a:alpha val="79999"/>
                    </a:srgbClr>
                  </a:outerShdw>
                </a:effectLst>
                <a:latin typeface="宋体"/>
                <a:ea typeface="宋体"/>
              </a:rPr>
              <a:t>台湾问题</a:t>
            </a:r>
          </a:p>
        </p:txBody>
      </p:sp>
      <p:sp>
        <p:nvSpPr>
          <p:cNvPr id="53252" name="Rectangle 3"/>
          <p:cNvSpPr>
            <a:spLocks/>
          </p:cNvSpPr>
          <p:nvPr/>
        </p:nvSpPr>
        <p:spPr bwMode="auto">
          <a:xfrm>
            <a:off x="877888" y="2509838"/>
            <a:ext cx="10939462" cy="283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外来侵略造成的，属于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主权问题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            国共内战导致的，属于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内政问题</a:t>
            </a:r>
          </a:p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  </a:t>
            </a:r>
          </a:p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     寸权不让，寸土必争                                 两岸平等协商解决</a:t>
            </a:r>
          </a:p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endParaRPr lang="en-US" altLang="zh-CN" sz="2400" b="1">
              <a:latin typeface="微软雅黑" pitchFamily="34" charset="-122"/>
              <a:ea typeface="微软雅黑" pitchFamily="34" charset="-122"/>
            </a:endParaRPr>
          </a:p>
          <a:p>
            <a:pPr marL="90488" indent="-90488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外国军队撤走，国家在港澳驻军            不对大陆形成威胁情况下，可以保留军队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3" name="Picture 9" descr="0261195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59050" y="1100138"/>
            <a:ext cx="7032625" cy="521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4274" name="Rectangle 6"/>
          <p:cNvSpPr>
            <a:spLocks noChangeArrowheads="1"/>
          </p:cNvSpPr>
          <p:nvPr/>
        </p:nvSpPr>
        <p:spPr bwMode="auto">
          <a:xfrm>
            <a:off x="3592513" y="3319463"/>
            <a:ext cx="5016500" cy="633412"/>
          </a:xfrm>
          <a:prstGeom prst="rect">
            <a:avLst/>
          </a:prstGeom>
          <a:noFill/>
          <a:ln w="63500">
            <a:solidFill>
              <a:srgbClr val="9933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4275" name="Text Box 7"/>
          <p:cNvSpPr txBox="1">
            <a:spLocks noChangeArrowheads="1"/>
          </p:cNvSpPr>
          <p:nvPr/>
        </p:nvSpPr>
        <p:spPr bwMode="auto">
          <a:xfrm>
            <a:off x="765175" y="373063"/>
            <a:ext cx="11187113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1979</a:t>
            </a:r>
            <a:r>
              <a:rPr lang="zh-CN" altLang="en-US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年元旦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，全国人大常委会在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人民日报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》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发表</a:t>
            </a:r>
            <a:r>
              <a:rPr lang="en-US" altLang="zh-CN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告台湾同胞书</a:t>
            </a:r>
            <a:r>
              <a:rPr lang="en-US" altLang="zh-CN" sz="2800" b="1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》</a:t>
            </a:r>
          </a:p>
        </p:txBody>
      </p:sp>
      <p:sp>
        <p:nvSpPr>
          <p:cNvPr id="95240" name="Rectangle 8"/>
          <p:cNvSpPr>
            <a:spLocks noChangeArrowheads="1"/>
          </p:cNvSpPr>
          <p:nvPr/>
        </p:nvSpPr>
        <p:spPr bwMode="auto">
          <a:xfrm>
            <a:off x="6107113" y="1304925"/>
            <a:ext cx="3449637" cy="427038"/>
          </a:xfrm>
          <a:prstGeom prst="rect">
            <a:avLst/>
          </a:prstGeom>
          <a:noFill/>
          <a:ln w="63500">
            <a:solidFill>
              <a:srgbClr val="9933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5242" name="Text Box 10"/>
          <p:cNvSpPr txBox="1">
            <a:spLocks noChangeArrowheads="1"/>
          </p:cNvSpPr>
          <p:nvPr/>
        </p:nvSpPr>
        <p:spPr bwMode="auto">
          <a:xfrm>
            <a:off x="6667500" y="1924050"/>
            <a:ext cx="1762125" cy="5191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和平统一</a:t>
            </a:r>
          </a:p>
        </p:txBody>
      </p:sp>
      <p:sp>
        <p:nvSpPr>
          <p:cNvPr id="53254" name="Text Box 12"/>
          <p:cNvSpPr txBox="1">
            <a:spLocks noChangeArrowheads="1"/>
          </p:cNvSpPr>
          <p:nvPr/>
        </p:nvSpPr>
        <p:spPr bwMode="auto">
          <a:xfrm>
            <a:off x="2924175" y="4513263"/>
            <a:ext cx="6424613" cy="51911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呼吁两岸尽早实现通航、通邮、通商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5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5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3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40" grpId="0" animBg="1"/>
      <p:bldP spid="95242" grpId="0" animBg="1"/>
      <p:bldP spid="5325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ext Box 4"/>
          <p:cNvSpPr txBox="1">
            <a:spLocks noChangeArrowheads="1"/>
          </p:cNvSpPr>
          <p:nvPr/>
        </p:nvSpPr>
        <p:spPr bwMode="auto">
          <a:xfrm>
            <a:off x="1550988" y="1258888"/>
            <a:ext cx="3867150" cy="2863850"/>
          </a:xfrm>
          <a:prstGeom prst="rect">
            <a:avLst/>
          </a:prstGeom>
          <a:noFill/>
          <a:ln w="25400">
            <a:solidFill>
              <a:schemeClr val="accent2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大陆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三通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呼吁</a:t>
            </a:r>
          </a:p>
          <a:p>
            <a:pPr algn="ctr"/>
            <a:endParaRPr lang="zh-CN" altLang="en-US" sz="3600" b="1">
              <a:solidFill>
                <a:srgbClr val="CC0000"/>
              </a:solidFill>
              <a:ea typeface="微软雅黑" pitchFamily="34" charset="-122"/>
            </a:endParaRPr>
          </a:p>
          <a:p>
            <a:pPr algn="ctr"/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通航</a:t>
            </a:r>
          </a:p>
          <a:p>
            <a:pPr algn="ctr"/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通邮</a:t>
            </a:r>
          </a:p>
          <a:p>
            <a:pPr algn="ctr"/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通商</a:t>
            </a:r>
          </a:p>
        </p:txBody>
      </p:sp>
      <p:sp>
        <p:nvSpPr>
          <p:cNvPr id="55298" name="Text Box 5"/>
          <p:cNvSpPr txBox="1">
            <a:spLocks noChangeArrowheads="1"/>
          </p:cNvSpPr>
          <p:nvPr/>
        </p:nvSpPr>
        <p:spPr bwMode="auto">
          <a:xfrm>
            <a:off x="6688138" y="1268413"/>
            <a:ext cx="3867150" cy="2863850"/>
          </a:xfrm>
          <a:prstGeom prst="rect">
            <a:avLst/>
          </a:prstGeom>
          <a:noFill/>
          <a:ln w="25400">
            <a:solidFill>
              <a:schemeClr val="accent2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ea typeface="微软雅黑" pitchFamily="34" charset="-122"/>
              </a:rPr>
              <a:t>台湾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3600" b="1">
                <a:ea typeface="微软雅黑" pitchFamily="34" charset="-122"/>
              </a:rPr>
              <a:t>三不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3600" b="1">
                <a:ea typeface="微软雅黑" pitchFamily="34" charset="-122"/>
              </a:rPr>
              <a:t>政策</a:t>
            </a:r>
          </a:p>
          <a:p>
            <a:pPr algn="ctr"/>
            <a:endParaRPr lang="zh-CN" altLang="en-US" sz="3600" b="1">
              <a:ea typeface="微软雅黑" pitchFamily="34" charset="-122"/>
            </a:endParaRPr>
          </a:p>
          <a:p>
            <a:pPr algn="ctr"/>
            <a:r>
              <a:rPr lang="zh-CN" altLang="en-US" sz="3600" b="1">
                <a:ea typeface="微软雅黑" pitchFamily="34" charset="-122"/>
              </a:rPr>
              <a:t>不接触</a:t>
            </a:r>
          </a:p>
          <a:p>
            <a:pPr algn="ctr"/>
            <a:r>
              <a:rPr lang="zh-CN" altLang="en-US" sz="3600" b="1">
                <a:ea typeface="微软雅黑" pitchFamily="34" charset="-122"/>
              </a:rPr>
              <a:t>不谈判</a:t>
            </a:r>
          </a:p>
          <a:p>
            <a:pPr algn="ctr"/>
            <a:r>
              <a:rPr lang="zh-CN" altLang="en-US" sz="3600" b="1">
                <a:ea typeface="微软雅黑" pitchFamily="34" charset="-122"/>
              </a:rPr>
              <a:t>不妥协</a:t>
            </a:r>
          </a:p>
        </p:txBody>
      </p:sp>
      <p:sp>
        <p:nvSpPr>
          <p:cNvPr id="54275" name="Text Box 6"/>
          <p:cNvSpPr txBox="1">
            <a:spLocks noChangeArrowheads="1"/>
          </p:cNvSpPr>
          <p:nvPr/>
        </p:nvSpPr>
        <p:spPr bwMode="auto">
          <a:xfrm>
            <a:off x="1257300" y="4387850"/>
            <a:ext cx="9678988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我，何文德，湖北省房县人。</a:t>
            </a:r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今生今世不能活着见父母，死也要回大陆！不达目的，死不罢休！</a:t>
            </a:r>
            <a:r>
              <a:rPr lang="zh-CN" altLang="en-US" sz="2800" b="1">
                <a:ea typeface="微软雅黑" pitchFamily="34" charset="-122"/>
              </a:rPr>
              <a:t>你要抓、要杀、要活埋，听清楚，动手吧！</a:t>
            </a:r>
          </a:p>
          <a:p>
            <a:pPr algn="r"/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b="1">
                <a:ea typeface="微软雅黑" pitchFamily="34" charset="-122"/>
              </a:rPr>
              <a:t>老兵何文德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4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4-海峡两岸的交往-冉燕_20200407184107_20200407184349">
            <a:hlinkClick r:id="" action="ppaction://media"/>
            <a:extLst>
              <a:ext uri="{FF2B5EF4-FFF2-40B4-BE49-F238E27FC236}">
                <a16:creationId xmlns:a16="http://schemas.microsoft.com/office/drawing/2014/main" id="{7964B46A-828E-435F-828D-A20090EB90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942" y="124842"/>
            <a:ext cx="11727402" cy="65966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6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901" name="Picture 5" descr="86165234661"/>
          <p:cNvPicPr>
            <a:picLocks noChangeAspect="1" noChangeArrowheads="1"/>
          </p:cNvPicPr>
          <p:nvPr/>
        </p:nvPicPr>
        <p:blipFill>
          <a:blip r:embed="rId2">
            <a:lum bright="-24000"/>
          </a:blip>
          <a:srcRect/>
          <a:stretch>
            <a:fillRect/>
          </a:stretch>
        </p:blipFill>
        <p:spPr bwMode="auto">
          <a:xfrm>
            <a:off x="1890713" y="374650"/>
            <a:ext cx="3371850" cy="6096000"/>
          </a:xfrm>
          <a:prstGeom prst="rect">
            <a:avLst/>
          </a:prstGeom>
          <a:noFill/>
        </p:spPr>
      </p:pic>
      <p:sp>
        <p:nvSpPr>
          <p:cNvPr id="80908" name="Text Box 8"/>
          <p:cNvSpPr txBox="1">
            <a:spLocks noChangeArrowheads="1"/>
          </p:cNvSpPr>
          <p:nvPr/>
        </p:nvSpPr>
        <p:spPr bwMode="auto">
          <a:xfrm>
            <a:off x="5741988" y="2403475"/>
            <a:ext cx="5080000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1987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日，蒋经国发布“总统令”称，台湾地区自</a:t>
            </a:r>
            <a:r>
              <a:rPr lang="en-US" altLang="zh-CN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1987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日零时起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解除戒严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sp>
        <p:nvSpPr>
          <p:cNvPr id="80909" name="Text Box 8"/>
          <p:cNvSpPr txBox="1">
            <a:spLocks noChangeArrowheads="1"/>
          </p:cNvSpPr>
          <p:nvPr/>
        </p:nvSpPr>
        <p:spPr bwMode="auto">
          <a:xfrm>
            <a:off x="2420938" y="1130300"/>
            <a:ext cx="8813800" cy="1190625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台湾被迫调整“三不”政策，标志着海峡两岸近四十年的隔绝状态被打破了。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0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0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908" grpId="0"/>
      <p:bldP spid="8090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8" descr="u=1927315773,3576415448&amp;fm=173&amp;app=49&amp;f=JPEG?w=373&amp;h=324&amp;s=EB82E20D024246FCB8B9C9CE0300A097"/>
          <p:cNvPicPr>
            <a:picLocks noChangeAspect="1" noChangeArrowheads="1"/>
          </p:cNvPicPr>
          <p:nvPr/>
        </p:nvPicPr>
        <p:blipFill>
          <a:blip r:embed="rId2">
            <a:grayscl/>
          </a:blip>
          <a:srcRect/>
          <a:stretch>
            <a:fillRect/>
          </a:stretch>
        </p:blipFill>
        <p:spPr bwMode="auto">
          <a:xfrm>
            <a:off x="260350" y="219075"/>
            <a:ext cx="3552825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5300" name="Rectangle 7"/>
          <p:cNvSpPr>
            <a:spLocks noChangeArrowheads="1"/>
          </p:cNvSpPr>
          <p:nvPr/>
        </p:nvSpPr>
        <p:spPr bwMode="auto">
          <a:xfrm>
            <a:off x="4116388" y="5064125"/>
            <a:ext cx="3802062" cy="82232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在北京登上长城，激动地振臂高呼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“到家了！”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pic>
        <p:nvPicPr>
          <p:cNvPr id="55302" name="Picture 6" descr="20140811105644-0-zh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68688" y="1065213"/>
            <a:ext cx="5272087" cy="3532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8372" name="Rectangle 9"/>
          <p:cNvSpPr>
            <a:spLocks noChangeArrowheads="1"/>
          </p:cNvSpPr>
          <p:nvPr/>
        </p:nvSpPr>
        <p:spPr bwMode="auto">
          <a:xfrm>
            <a:off x="360363" y="3489325"/>
            <a:ext cx="3140075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/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在陕西祭拜黄帝陵，诵读祭文，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泣不成声 </a:t>
            </a:r>
          </a:p>
        </p:txBody>
      </p:sp>
      <p:pic>
        <p:nvPicPr>
          <p:cNvPr id="55307" name="Picture 11" descr="1732799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8121650" y="4068763"/>
            <a:ext cx="3744913" cy="2492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7350" name="Rectangle 12"/>
          <p:cNvSpPr>
            <a:spLocks noChangeArrowheads="1"/>
          </p:cNvSpPr>
          <p:nvPr/>
        </p:nvSpPr>
        <p:spPr bwMode="auto">
          <a:xfrm>
            <a:off x="8974138" y="2682875"/>
            <a:ext cx="2871787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在长城脚下，捧上一把泥土，带回去的是</a:t>
            </a:r>
            <a:r>
              <a:rPr lang="zh-CN" altLang="en-US" sz="2400" b="1">
                <a:solidFill>
                  <a:srgbClr val="CC0000"/>
                </a:solidFill>
                <a:ea typeface="微软雅黑" pitchFamily="34" charset="-122"/>
              </a:rPr>
              <a:t>对故土的依恋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5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5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7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5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300" grpId="0" animBg="1"/>
      <p:bldP spid="5735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3" name="Picture 15" descr="9Z@7GQBG3}7PI3C)B_R9PEB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3413" y="1060450"/>
            <a:ext cx="5457825" cy="456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394" name="Picture 5"/>
          <p:cNvPicPr>
            <a:picLocks noChangeAspect="1" noChangeArrowheads="1"/>
          </p:cNvPicPr>
          <p:nvPr/>
        </p:nvPicPr>
        <p:blipFill>
          <a:blip r:embed="rId3"/>
          <a:srcRect l="52943" t="2708" r="3476" b="50626"/>
          <a:stretch>
            <a:fillRect/>
          </a:stretch>
        </p:blipFill>
        <p:spPr bwMode="auto">
          <a:xfrm>
            <a:off x="6256338" y="2928938"/>
            <a:ext cx="5316537" cy="367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395" name="Picture 6"/>
          <p:cNvPicPr>
            <a:picLocks noChangeAspect="1" noChangeArrowheads="1"/>
          </p:cNvPicPr>
          <p:nvPr/>
        </p:nvPicPr>
        <p:blipFill>
          <a:blip r:embed="rId3"/>
          <a:srcRect l="53659" t="50499" r="3476" b="12222"/>
          <a:stretch>
            <a:fillRect/>
          </a:stretch>
        </p:blipFill>
        <p:spPr bwMode="auto">
          <a:xfrm>
            <a:off x="6261100" y="219075"/>
            <a:ext cx="5280025" cy="288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8372" name="Rectangle 9"/>
          <p:cNvSpPr>
            <a:spLocks noChangeArrowheads="1"/>
          </p:cNvSpPr>
          <p:nvPr/>
        </p:nvSpPr>
        <p:spPr bwMode="auto">
          <a:xfrm>
            <a:off x="1487488" y="2317750"/>
            <a:ext cx="8289925" cy="1984375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  <a:miter lim="800000"/>
            <a:headEnd/>
            <a:tailEnd/>
          </a:ln>
        </p:spPr>
        <p:txBody>
          <a:bodyPr tIns="154800" bIns="154800">
            <a:spAutoFit/>
          </a:bodyPr>
          <a:lstStyle/>
          <a:p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美国人策划登上月球用了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17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年，而我们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从台湾走到大陆，却花了近</a:t>
            </a:r>
            <a:r>
              <a:rPr lang="en-US" altLang="zh-CN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40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！”</a:t>
            </a:r>
          </a:p>
          <a:p>
            <a:pPr algn="r"/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老兵何文德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8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451" name="Group 59"/>
          <p:cNvGraphicFramePr>
            <a:graphicFrameLocks noGrp="1"/>
          </p:cNvGraphicFramePr>
          <p:nvPr/>
        </p:nvGraphicFramePr>
        <p:xfrm>
          <a:off x="2500313" y="719138"/>
          <a:ext cx="7199312" cy="5116514"/>
        </p:xfrm>
        <a:graphic>
          <a:graphicData uri="http://schemas.openxmlformats.org/drawingml/2006/table">
            <a:tbl>
              <a:tblPr/>
              <a:tblGrid>
                <a:gridCol w="12715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7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969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时间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1987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年以后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推进两岸关系进展的事件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51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1990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56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1991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451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1992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673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1993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1995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78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2005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873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2015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latin typeface="Calibri"/>
                        <a:ea typeface="宋体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9422" name="Text Box 38"/>
          <p:cNvSpPr txBox="1">
            <a:spLocks noChangeArrowheads="1"/>
          </p:cNvSpPr>
          <p:nvPr/>
        </p:nvSpPr>
        <p:spPr bwMode="auto">
          <a:xfrm>
            <a:off x="3987800" y="1955800"/>
            <a:ext cx="54435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台湾成立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2400">
                <a:ea typeface="微软雅黑" pitchFamily="34" charset="-122"/>
              </a:rPr>
              <a:t>海峡交流基金会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海基会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)</a:t>
            </a:r>
            <a:endParaRPr lang="en-US" altLang="zh-CN" sz="2400">
              <a:ea typeface="微软雅黑" pitchFamily="34" charset="-122"/>
            </a:endParaRPr>
          </a:p>
        </p:txBody>
      </p:sp>
      <p:sp>
        <p:nvSpPr>
          <p:cNvPr id="59423" name="Text Box 39"/>
          <p:cNvSpPr txBox="1">
            <a:spLocks noChangeArrowheads="1"/>
          </p:cNvSpPr>
          <p:nvPr/>
        </p:nvSpPr>
        <p:spPr bwMode="auto">
          <a:xfrm>
            <a:off x="3986213" y="2468563"/>
            <a:ext cx="560546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大陆成立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“海峡两岸关系协会”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2400">
                <a:ea typeface="微软雅黑" pitchFamily="34" charset="-122"/>
              </a:rPr>
              <a:t>海协会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)</a:t>
            </a:r>
            <a:endParaRPr lang="en-US" altLang="zh-CN" sz="2400">
              <a:ea typeface="微软雅黑" pitchFamily="34" charset="-122"/>
            </a:endParaRPr>
          </a:p>
        </p:txBody>
      </p:sp>
      <p:sp>
        <p:nvSpPr>
          <p:cNvPr id="59433" name="Text Box 41"/>
          <p:cNvSpPr txBox="1">
            <a:spLocks noChangeArrowheads="1"/>
          </p:cNvSpPr>
          <p:nvPr/>
        </p:nvSpPr>
        <p:spPr bwMode="auto">
          <a:xfrm>
            <a:off x="4006850" y="3054350"/>
            <a:ext cx="551656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solidFill>
                  <a:srgbClr val="CC0000"/>
                </a:solidFill>
                <a:ea typeface="微软雅黑" pitchFamily="34" charset="-122"/>
              </a:rPr>
              <a:t>两会达成</a:t>
            </a:r>
            <a:r>
              <a:rPr lang="zh-CN" altLang="en-US" sz="24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2400">
                <a:solidFill>
                  <a:srgbClr val="CC0000"/>
                </a:solidFill>
                <a:ea typeface="微软雅黑" pitchFamily="34" charset="-122"/>
              </a:rPr>
              <a:t>九二共识</a:t>
            </a:r>
            <a:r>
              <a:rPr lang="zh-CN" altLang="en-US" sz="24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2400">
                <a:solidFill>
                  <a:srgbClr val="CC0000"/>
                </a:solidFill>
                <a:ea typeface="微软雅黑" pitchFamily="34" charset="-122"/>
              </a:rPr>
              <a:t>（坚持一个中国）</a:t>
            </a:r>
          </a:p>
        </p:txBody>
      </p:sp>
      <p:sp>
        <p:nvSpPr>
          <p:cNvPr id="59434" name="Text Box 42"/>
          <p:cNvSpPr txBox="1">
            <a:spLocks noChangeArrowheads="1"/>
          </p:cNvSpPr>
          <p:nvPr/>
        </p:nvSpPr>
        <p:spPr bwMode="auto">
          <a:xfrm>
            <a:off x="4033838" y="3602038"/>
            <a:ext cx="23749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汪辜会谈</a:t>
            </a:r>
          </a:p>
        </p:txBody>
      </p:sp>
      <p:sp>
        <p:nvSpPr>
          <p:cNvPr id="59435" name="Text Box 43"/>
          <p:cNvSpPr txBox="1">
            <a:spLocks noChangeArrowheads="1"/>
          </p:cNvSpPr>
          <p:nvPr/>
        </p:nvSpPr>
        <p:spPr bwMode="auto">
          <a:xfrm>
            <a:off x="4017963" y="4208463"/>
            <a:ext cx="38322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江泽民提出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2400">
                <a:ea typeface="微软雅黑" pitchFamily="34" charset="-122"/>
              </a:rPr>
              <a:t>八项主张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”</a:t>
            </a:r>
            <a:endParaRPr lang="zh-CN" altLang="en-US" sz="2400">
              <a:ea typeface="微软雅黑" pitchFamily="34" charset="-122"/>
            </a:endParaRPr>
          </a:p>
        </p:txBody>
      </p:sp>
      <p:sp>
        <p:nvSpPr>
          <p:cNvPr id="59436" name="Text Box 44"/>
          <p:cNvSpPr txBox="1">
            <a:spLocks noChangeArrowheads="1"/>
          </p:cNvSpPr>
          <p:nvPr/>
        </p:nvSpPr>
        <p:spPr bwMode="auto">
          <a:xfrm>
            <a:off x="4017963" y="4764088"/>
            <a:ext cx="31781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胡锦涛会见连战</a:t>
            </a:r>
          </a:p>
        </p:txBody>
      </p:sp>
      <p:sp>
        <p:nvSpPr>
          <p:cNvPr id="59437" name="Text Box 45"/>
          <p:cNvSpPr txBox="1">
            <a:spLocks noChangeArrowheads="1"/>
          </p:cNvSpPr>
          <p:nvPr/>
        </p:nvSpPr>
        <p:spPr bwMode="auto">
          <a:xfrm>
            <a:off x="4008438" y="5321300"/>
            <a:ext cx="31781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习近平会见马英九</a:t>
            </a:r>
          </a:p>
        </p:txBody>
      </p:sp>
      <p:sp>
        <p:nvSpPr>
          <p:cNvPr id="2" name="Text Box 44"/>
          <p:cNvSpPr txBox="1">
            <a:spLocks noChangeArrowheads="1"/>
          </p:cNvSpPr>
          <p:nvPr/>
        </p:nvSpPr>
        <p:spPr bwMode="auto">
          <a:xfrm>
            <a:off x="6477000" y="4768850"/>
            <a:ext cx="31781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通过</a:t>
            </a:r>
            <a:r>
              <a:rPr lang="en-US" altLang="zh-CN" sz="2400">
                <a:ea typeface="微软雅黑" pitchFamily="34" charset="-122"/>
              </a:rPr>
              <a:t>《</a:t>
            </a:r>
            <a:r>
              <a:rPr lang="zh-CN" altLang="en-US" sz="2400">
                <a:ea typeface="微软雅黑" pitchFamily="34" charset="-122"/>
              </a:rPr>
              <a:t>反分裂国家法</a:t>
            </a:r>
            <a:r>
              <a:rPr lang="en-US" altLang="zh-CN" sz="2400">
                <a:ea typeface="微软雅黑" pitchFamily="34" charset="-122"/>
              </a:rPr>
              <a:t>》</a:t>
            </a:r>
          </a:p>
        </p:txBody>
      </p:sp>
      <p:pic>
        <p:nvPicPr>
          <p:cNvPr id="60458" name="Picture 42" descr="timg?image&amp;quality=80&amp;size=b9999_10000&amp;sec=1584530275361&amp;di=be0ae0a7f53d05a0ee708e46d25aa1f8&amp;imgtype=0&amp;src=http%3A%2F%2Fimg3m9"/>
          <p:cNvPicPr>
            <a:picLocks noChangeAspect="1" noChangeArrowheads="1"/>
          </p:cNvPicPr>
          <p:nvPr/>
        </p:nvPicPr>
        <p:blipFill>
          <a:blip r:embed="rId2">
            <a:lum bright="-18000"/>
          </a:blip>
          <a:srcRect l="15361" r="15125"/>
          <a:stretch>
            <a:fillRect/>
          </a:stretch>
        </p:blipFill>
        <p:spPr bwMode="auto">
          <a:xfrm>
            <a:off x="1209675" y="687388"/>
            <a:ext cx="3698875" cy="53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0459" name="Text Box 43"/>
          <p:cNvSpPr txBox="1">
            <a:spLocks noChangeArrowheads="1"/>
          </p:cNvSpPr>
          <p:nvPr/>
        </p:nvSpPr>
        <p:spPr bwMode="auto">
          <a:xfrm>
            <a:off x="4905375" y="684213"/>
            <a:ext cx="5692775" cy="564356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1242000"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       </a:t>
            </a:r>
          </a:p>
          <a:p>
            <a:endParaRPr lang="zh-CN" altLang="en-US" sz="2800" b="1">
              <a:ea typeface="微软雅黑" pitchFamily="34" charset="-122"/>
            </a:endParaRP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……</a:t>
            </a:r>
            <a:endParaRPr lang="en-US" altLang="zh-CN" sz="2800" b="1">
              <a:ea typeface="微软雅黑" pitchFamily="34" charset="-122"/>
            </a:endParaRPr>
          </a:p>
          <a:p>
            <a:r>
              <a:rPr lang="zh-CN" altLang="en-US" sz="2800" b="1">
                <a:ea typeface="微软雅黑" pitchFamily="34" charset="-122"/>
              </a:rPr>
              <a:t>台湾是中国的一部分，国家</a:t>
            </a:r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绝不允许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台独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2800" b="1">
                <a:solidFill>
                  <a:srgbClr val="CC0000"/>
                </a:solidFill>
                <a:ea typeface="微软雅黑" pitchFamily="34" charset="-122"/>
              </a:rPr>
              <a:t>分裂势力</a:t>
            </a:r>
            <a:r>
              <a:rPr lang="zh-CN" altLang="en-US" sz="2800" b="1">
                <a:ea typeface="微软雅黑" pitchFamily="34" charset="-122"/>
              </a:rPr>
              <a:t>以任何名义、任何方式把台湾从中国分裂出去。</a:t>
            </a: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……</a:t>
            </a:r>
            <a:endParaRPr lang="en-US" altLang="zh-CN" sz="2800" b="1">
              <a:ea typeface="微软雅黑" pitchFamily="34" charset="-122"/>
            </a:endParaRPr>
          </a:p>
          <a:p>
            <a:pPr algn="r"/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en-US" altLang="zh-CN" sz="2800" b="1">
                <a:ea typeface="微软雅黑" pitchFamily="34" charset="-122"/>
              </a:rPr>
              <a:t>《</a:t>
            </a:r>
            <a:r>
              <a:rPr lang="zh-CN" altLang="en-US" sz="2800" b="1">
                <a:ea typeface="微软雅黑" pitchFamily="34" charset="-122"/>
              </a:rPr>
              <a:t>反分裂国家法</a:t>
            </a:r>
            <a:r>
              <a:rPr lang="en-US" altLang="zh-CN" sz="2800" b="1">
                <a:ea typeface="微软雅黑" pitchFamily="34" charset="-122"/>
              </a:rPr>
              <a:t>》</a:t>
            </a:r>
          </a:p>
          <a:p>
            <a:pPr algn="r"/>
            <a:endParaRPr lang="en-US" altLang="zh-CN" sz="2800" b="1">
              <a:ea typeface="微软雅黑" pitchFamily="34" charset="-122"/>
            </a:endParaRPr>
          </a:p>
          <a:p>
            <a:pPr algn="r"/>
            <a:endParaRPr lang="en-US" altLang="zh-CN" sz="2800" b="1">
              <a:ea typeface="微软雅黑" pitchFamily="34" charset="-122"/>
            </a:endParaRPr>
          </a:p>
          <a:p>
            <a:pPr algn="r"/>
            <a:endParaRPr lang="en-US" altLang="zh-CN" sz="2800" b="1">
              <a:ea typeface="微软雅黑" pitchFamily="34" charset="-122"/>
            </a:endParaRPr>
          </a:p>
          <a:p>
            <a:pPr algn="r"/>
            <a:endParaRPr lang="en-US" altLang="zh-CN" sz="2800" b="1"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9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9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9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9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9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9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0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60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604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604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59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422" grpId="0"/>
      <p:bldP spid="59423" grpId="0"/>
      <p:bldP spid="59433" grpId="0"/>
      <p:bldP spid="59434" grpId="0"/>
      <p:bldP spid="59435" grpId="0"/>
      <p:bldP spid="59436" grpId="0"/>
      <p:bldP spid="59437" grpId="0"/>
      <p:bldP spid="2" grpId="0"/>
      <p:bldP spid="60459" grpId="0" animBg="1"/>
      <p:bldP spid="60459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ext Box 6"/>
          <p:cNvSpPr txBox="1">
            <a:spLocks noChangeArrowheads="1"/>
          </p:cNvSpPr>
          <p:nvPr/>
        </p:nvSpPr>
        <p:spPr bwMode="auto">
          <a:xfrm>
            <a:off x="1066800" y="1568450"/>
            <a:ext cx="10580688" cy="2471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学习目标</a:t>
            </a:r>
          </a:p>
          <a:p>
            <a:endParaRPr lang="zh-CN" altLang="en-US" sz="3600" b="1">
              <a:solidFill>
                <a:srgbClr val="A5002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了解党和政府与时俱进的对台方针和海峡两岸关系改善的史实；</a:t>
            </a:r>
          </a:p>
          <a:p>
            <a:endParaRPr lang="zh-CN" altLang="en-US" sz="2800" b="1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认识祖国统一是历史发展的必然趋势。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4" descr="c8bfbdf532a64b7ec6920d59cc8492c3"/>
          <p:cNvPicPr>
            <a:picLocks noChangeAspect="1" noChangeArrowheads="1"/>
          </p:cNvPicPr>
          <p:nvPr/>
        </p:nvPicPr>
        <p:blipFill>
          <a:blip r:embed="rId2"/>
          <a:srcRect l="10860" b="20287"/>
          <a:stretch>
            <a:fillRect/>
          </a:stretch>
        </p:blipFill>
        <p:spPr bwMode="auto">
          <a:xfrm>
            <a:off x="7683500" y="728663"/>
            <a:ext cx="4195763" cy="265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42" name="图片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006850" y="763588"/>
            <a:ext cx="3521075" cy="2608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43" name="Picture 11" descr="插图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79400" y="739775"/>
            <a:ext cx="3613150" cy="2613025"/>
          </a:xfrm>
          <a:prstGeom prst="rect">
            <a:avLst/>
          </a:prstGeom>
          <a:noFill/>
          <a:ln w="9525">
            <a:solidFill>
              <a:srgbClr val="66FF33"/>
            </a:solidFill>
            <a:miter lim="800000"/>
            <a:headEnd/>
            <a:tailEnd/>
          </a:ln>
        </p:spPr>
      </p:pic>
      <p:sp>
        <p:nvSpPr>
          <p:cNvPr id="61444" name="Text Box 5"/>
          <p:cNvSpPr txBox="1">
            <a:spLocks noChangeArrowheads="1"/>
          </p:cNvSpPr>
          <p:nvPr/>
        </p:nvSpPr>
        <p:spPr bwMode="auto">
          <a:xfrm>
            <a:off x="4629150" y="5738813"/>
            <a:ext cx="246063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endParaRPr lang="zh-CN" altLang="en-US">
              <a:latin typeface="Calibri"/>
            </a:endParaRPr>
          </a:p>
        </p:txBody>
      </p:sp>
      <p:sp>
        <p:nvSpPr>
          <p:cNvPr id="61445" name="Text Box 6"/>
          <p:cNvSpPr txBox="1">
            <a:spLocks noChangeArrowheads="1"/>
          </p:cNvSpPr>
          <p:nvPr/>
        </p:nvSpPr>
        <p:spPr bwMode="auto">
          <a:xfrm>
            <a:off x="693738" y="3405188"/>
            <a:ext cx="29305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>
                <a:ea typeface="微软雅黑" pitchFamily="34" charset="-122"/>
              </a:rPr>
              <a:t>1993</a:t>
            </a:r>
            <a:r>
              <a:rPr lang="zh-CN" altLang="en-US" sz="2400">
                <a:ea typeface="微软雅黑" pitchFamily="34" charset="-122"/>
              </a:rPr>
              <a:t>年汪辜会谈</a:t>
            </a:r>
          </a:p>
        </p:txBody>
      </p:sp>
      <p:sp>
        <p:nvSpPr>
          <p:cNvPr id="61446" name="Text Box 8"/>
          <p:cNvSpPr txBox="1">
            <a:spLocks noChangeArrowheads="1"/>
          </p:cNvSpPr>
          <p:nvPr/>
        </p:nvSpPr>
        <p:spPr bwMode="auto">
          <a:xfrm>
            <a:off x="4197350" y="3403600"/>
            <a:ext cx="34925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>
                <a:ea typeface="微软雅黑" pitchFamily="34" charset="-122"/>
              </a:rPr>
              <a:t>2005</a:t>
            </a:r>
            <a:r>
              <a:rPr lang="zh-CN" altLang="en-US" sz="2400">
                <a:ea typeface="微软雅黑" pitchFamily="34" charset="-122"/>
              </a:rPr>
              <a:t>年胡锦涛会见连战</a:t>
            </a:r>
          </a:p>
        </p:txBody>
      </p:sp>
      <p:sp>
        <p:nvSpPr>
          <p:cNvPr id="61447" name="Text Box 9"/>
          <p:cNvSpPr txBox="1">
            <a:spLocks noChangeArrowheads="1"/>
          </p:cNvSpPr>
          <p:nvPr/>
        </p:nvSpPr>
        <p:spPr bwMode="auto">
          <a:xfrm>
            <a:off x="7929563" y="3436938"/>
            <a:ext cx="3733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>
                <a:ea typeface="微软雅黑" pitchFamily="34" charset="-122"/>
              </a:rPr>
              <a:t>2015</a:t>
            </a:r>
            <a:r>
              <a:rPr lang="zh-CN" altLang="en-US" sz="2400">
                <a:ea typeface="微软雅黑" pitchFamily="34" charset="-122"/>
              </a:rPr>
              <a:t>年习近平会见马英九</a:t>
            </a:r>
          </a:p>
        </p:txBody>
      </p:sp>
      <p:sp>
        <p:nvSpPr>
          <p:cNvPr id="61448" name="Text Box 11"/>
          <p:cNvSpPr txBox="1">
            <a:spLocks noChangeArrowheads="1"/>
          </p:cNvSpPr>
          <p:nvPr/>
        </p:nvSpPr>
        <p:spPr bwMode="auto">
          <a:xfrm>
            <a:off x="1289050" y="4097338"/>
            <a:ext cx="9750425" cy="1373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思考：</a:t>
            </a: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这三次握手的人物身份有何不同？</a:t>
            </a:r>
          </a:p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他们身份的不同反映出两岸关系的发展呈现出怎样的趋势？</a:t>
            </a:r>
          </a:p>
        </p:txBody>
      </p:sp>
      <p:sp>
        <p:nvSpPr>
          <p:cNvPr id="90124" name="Text Box 12"/>
          <p:cNvSpPr txBox="1">
            <a:spLocks noChangeArrowheads="1"/>
          </p:cNvSpPr>
          <p:nvPr/>
        </p:nvSpPr>
        <p:spPr bwMode="auto">
          <a:xfrm>
            <a:off x="2487613" y="704850"/>
            <a:ext cx="1403350" cy="8223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ea typeface="微软雅黑" pitchFamily="34" charset="-122"/>
              </a:rPr>
              <a:t>民间团体</a:t>
            </a:r>
          </a:p>
          <a:p>
            <a:r>
              <a:rPr lang="zh-CN" altLang="en-US" sz="2400" b="1">
                <a:ea typeface="微软雅黑" pitchFamily="34" charset="-122"/>
              </a:rPr>
              <a:t>领导人</a:t>
            </a:r>
            <a:endParaRPr lang="en-US" altLang="zh-CN" sz="2400" b="1">
              <a:ea typeface="微软雅黑" pitchFamily="34" charset="-122"/>
            </a:endParaRPr>
          </a:p>
        </p:txBody>
      </p:sp>
      <p:sp>
        <p:nvSpPr>
          <p:cNvPr id="90125" name="Text Box 13"/>
          <p:cNvSpPr txBox="1">
            <a:spLocks noChangeArrowheads="1"/>
          </p:cNvSpPr>
          <p:nvPr/>
        </p:nvSpPr>
        <p:spPr bwMode="auto">
          <a:xfrm>
            <a:off x="6067425" y="714375"/>
            <a:ext cx="1403350" cy="8223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ea typeface="微软雅黑" pitchFamily="34" charset="-122"/>
              </a:rPr>
              <a:t>国共两党</a:t>
            </a:r>
          </a:p>
          <a:p>
            <a:r>
              <a:rPr lang="zh-CN" altLang="en-US" sz="2400" b="1">
                <a:ea typeface="微软雅黑" pitchFamily="34" charset="-122"/>
              </a:rPr>
              <a:t>领导人</a:t>
            </a:r>
          </a:p>
        </p:txBody>
      </p:sp>
      <p:sp>
        <p:nvSpPr>
          <p:cNvPr id="90126" name="Text Box 14"/>
          <p:cNvSpPr txBox="1">
            <a:spLocks noChangeArrowheads="1"/>
          </p:cNvSpPr>
          <p:nvPr/>
        </p:nvSpPr>
        <p:spPr bwMode="auto">
          <a:xfrm>
            <a:off x="10660063" y="779463"/>
            <a:ext cx="1098550" cy="8223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ea typeface="微软雅黑" pitchFamily="34" charset="-122"/>
              </a:rPr>
              <a:t>两岸</a:t>
            </a:r>
          </a:p>
          <a:p>
            <a:r>
              <a:rPr lang="zh-CN" altLang="en-US" sz="2400" b="1">
                <a:ea typeface="微软雅黑" pitchFamily="34" charset="-122"/>
              </a:rPr>
              <a:t>领导人</a:t>
            </a:r>
          </a:p>
        </p:txBody>
      </p:sp>
      <p:sp>
        <p:nvSpPr>
          <p:cNvPr id="90128" name="Text Box 16"/>
          <p:cNvSpPr txBox="1">
            <a:spLocks noChangeArrowheads="1"/>
          </p:cNvSpPr>
          <p:nvPr/>
        </p:nvSpPr>
        <p:spPr bwMode="auto">
          <a:xfrm>
            <a:off x="735013" y="2405063"/>
            <a:ext cx="10801350" cy="2441575"/>
          </a:xfrm>
          <a:prstGeom prst="rect">
            <a:avLst/>
          </a:prstGeom>
          <a:solidFill>
            <a:srgbClr val="99CCFF"/>
          </a:solidFill>
          <a:ln w="9525">
            <a:noFill/>
            <a:miter lim="800000"/>
            <a:headEnd/>
            <a:tailEnd/>
          </a:ln>
        </p:spPr>
        <p:txBody>
          <a:bodyPr tIns="550800" bIns="550800">
            <a:spAutoFit/>
          </a:bodyPr>
          <a:lstStyle/>
          <a:p>
            <a:r>
              <a:rPr lang="zh-CN" altLang="en-US" sz="4400" b="1">
                <a:solidFill>
                  <a:srgbClr val="CC0000"/>
                </a:solidFill>
                <a:ea typeface="微软雅黑" pitchFamily="34" charset="-122"/>
              </a:rPr>
              <a:t>    坚持一个中国的原则</a:t>
            </a:r>
          </a:p>
          <a:p>
            <a:r>
              <a:rPr lang="en-US" altLang="zh-CN" sz="4400" b="1">
                <a:solidFill>
                  <a:srgbClr val="CC0000"/>
                </a:solidFill>
                <a:ea typeface="微软雅黑" pitchFamily="34" charset="-122"/>
              </a:rPr>
              <a:t>           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解决台湾问题，</a:t>
            </a:r>
            <a:r>
              <a:rPr lang="zh-CN" altLang="en-US" sz="3600" b="1">
                <a:ea typeface="微软雅黑" pitchFamily="34" charset="-122"/>
              </a:rPr>
              <a:t>实现和平统一的基础</a:t>
            </a:r>
            <a:endParaRPr lang="en-US" altLang="zh-CN" sz="3600" b="1"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0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0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0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0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24" grpId="0" animBg="1"/>
      <p:bldP spid="90125" grpId="0" animBg="1"/>
      <p:bldP spid="90126" grpId="0" animBg="1"/>
      <p:bldP spid="9012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96963" y="547688"/>
            <a:ext cx="10058400" cy="1449387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</a:p>
        </p:txBody>
      </p:sp>
      <p:sp>
        <p:nvSpPr>
          <p:cNvPr id="62466" name="Rectangle 3"/>
          <p:cNvSpPr>
            <a:spLocks noGrp="1"/>
          </p:cNvSpPr>
          <p:nvPr>
            <p:ph type="body" idx="1"/>
          </p:nvPr>
        </p:nvSpPr>
        <p:spPr>
          <a:xfrm>
            <a:off x="1054100" y="2728913"/>
            <a:ext cx="10058400" cy="2335212"/>
          </a:xfrm>
        </p:spPr>
        <p:txBody>
          <a:bodyPr/>
          <a:lstStyle/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一、“骨肉天亲”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海峡两岸血脉相连</a:t>
            </a:r>
          </a:p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二、“和衷共济”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统一大业步步推进</a:t>
            </a:r>
          </a:p>
          <a:p>
            <a:pPr algn="ctr" eaLnBrk="1" hangingPunct="1"/>
            <a:r>
              <a:rPr lang="zh-CN" altLang="en-US" sz="360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三、“久久为功”</a:t>
            </a:r>
            <a:r>
              <a:rPr lang="en-US" altLang="zh-CN" sz="360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两岸交往日益密切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icture 21" descr="W02012111354232656239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49425" y="747713"/>
            <a:ext cx="8280400" cy="554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3490" name="Text Box 5"/>
          <p:cNvSpPr txBox="1">
            <a:spLocks noChangeArrowheads="1"/>
          </p:cNvSpPr>
          <p:nvPr/>
        </p:nvSpPr>
        <p:spPr bwMode="auto">
          <a:xfrm>
            <a:off x="2828925" y="1319213"/>
            <a:ext cx="6280150" cy="7016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4000" b="1">
                <a:solidFill>
                  <a:srgbClr val="CC0000"/>
                </a:solidFill>
                <a:ea typeface="微软雅黑" pitchFamily="34" charset="-122"/>
              </a:rPr>
              <a:t>2008</a:t>
            </a:r>
            <a:r>
              <a:rPr lang="zh-CN" altLang="en-US" sz="4000" b="1">
                <a:solidFill>
                  <a:srgbClr val="CC0000"/>
                </a:solidFill>
                <a:ea typeface="微软雅黑" pitchFamily="34" charset="-122"/>
              </a:rPr>
              <a:t>年，两岸实现</a:t>
            </a:r>
            <a:r>
              <a:rPr lang="zh-CN" altLang="en-US" sz="40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4000" b="1">
                <a:solidFill>
                  <a:srgbClr val="CC0000"/>
                </a:solidFill>
                <a:ea typeface="微软雅黑" pitchFamily="34" charset="-122"/>
              </a:rPr>
              <a:t>三通</a:t>
            </a:r>
            <a:r>
              <a:rPr lang="zh-CN" altLang="en-US" sz="40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endParaRPr lang="zh-CN" altLang="en-US" sz="4000" b="1">
              <a:solidFill>
                <a:srgbClr val="CC0000"/>
              </a:solidFill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3" name="Picture 4"/>
          <p:cNvPicPr>
            <a:picLocks noChangeAspect="1" noChangeArrowheads="1"/>
          </p:cNvPicPr>
          <p:nvPr/>
        </p:nvPicPr>
        <p:blipFill>
          <a:blip r:embed="rId2"/>
          <a:srcRect l="48125" t="12546" r="1158" b="12709"/>
          <a:stretch>
            <a:fillRect/>
          </a:stretch>
        </p:blipFill>
        <p:spPr bwMode="auto">
          <a:xfrm>
            <a:off x="347663" y="1449388"/>
            <a:ext cx="4930775" cy="408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4514" name="Text Box 6"/>
          <p:cNvSpPr txBox="1">
            <a:spLocks noChangeArrowheads="1"/>
          </p:cNvSpPr>
          <p:nvPr/>
        </p:nvSpPr>
        <p:spPr bwMode="auto">
          <a:xfrm>
            <a:off x="787400" y="471488"/>
            <a:ext cx="3951288" cy="641350"/>
          </a:xfrm>
          <a:prstGeom prst="rect">
            <a:avLst/>
          </a:prstGeom>
          <a:solidFill>
            <a:schemeClr val="accent1">
              <a:alpha val="43137"/>
            </a:schemeClr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人员往来</a:t>
            </a:r>
            <a:r>
              <a:rPr lang="zh-CN" altLang="en-US" sz="3600" b="1">
                <a:ea typeface="微软雅黑" pitchFamily="34" charset="-122"/>
              </a:rPr>
              <a:t>日益密切</a:t>
            </a:r>
          </a:p>
        </p:txBody>
      </p:sp>
      <p:pic>
        <p:nvPicPr>
          <p:cNvPr id="64515" name="Picture 9" descr="RCJQs1147dp2NC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94350" y="1504950"/>
            <a:ext cx="6096000" cy="393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4516" name="Text Box 7"/>
          <p:cNvSpPr txBox="1">
            <a:spLocks noChangeArrowheads="1"/>
          </p:cNvSpPr>
          <p:nvPr/>
        </p:nvSpPr>
        <p:spPr bwMode="auto">
          <a:xfrm>
            <a:off x="3587750" y="5700713"/>
            <a:ext cx="58420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>
                <a:ea typeface="微软雅黑" pitchFamily="34" charset="-122"/>
              </a:rPr>
              <a:t>两个示意图说明了什么？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7" name="Picture 4"/>
          <p:cNvPicPr>
            <a:picLocks noChangeAspect="1" noChangeArrowheads="1"/>
          </p:cNvPicPr>
          <p:nvPr/>
        </p:nvPicPr>
        <p:blipFill>
          <a:blip r:embed="rId2"/>
          <a:srcRect l="1068" t="21274" r="2148" b="15555"/>
          <a:stretch>
            <a:fillRect/>
          </a:stretch>
        </p:blipFill>
        <p:spPr bwMode="auto">
          <a:xfrm>
            <a:off x="2484438" y="1128713"/>
            <a:ext cx="7248525" cy="3116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5538" name="Text Box 5"/>
          <p:cNvSpPr txBox="1">
            <a:spLocks noChangeArrowheads="1"/>
          </p:cNvSpPr>
          <p:nvPr/>
        </p:nvSpPr>
        <p:spPr bwMode="auto">
          <a:xfrm>
            <a:off x="558800" y="404813"/>
            <a:ext cx="5049838" cy="641350"/>
          </a:xfrm>
          <a:prstGeom prst="rect">
            <a:avLst/>
          </a:prstGeom>
          <a:solidFill>
            <a:schemeClr val="accent1">
              <a:alpha val="36862"/>
            </a:schemeClr>
          </a:solidFill>
          <a:ln w="9525">
            <a:noFill/>
            <a:miter lim="800000"/>
            <a:headEnd/>
            <a:tailEnd/>
          </a:ln>
        </p:spPr>
        <p:txBody>
          <a:bodyPr rIns="0">
            <a:spAutoFit/>
          </a:bodyPr>
          <a:lstStyle/>
          <a:p>
            <a:r>
              <a:rPr lang="zh-CN" altLang="en-US" sz="3600" b="1">
                <a:solidFill>
                  <a:srgbClr val="CC0000"/>
                </a:solidFill>
                <a:ea typeface="微软雅黑" pitchFamily="34" charset="-122"/>
              </a:rPr>
              <a:t>经济文化交流</a:t>
            </a:r>
            <a:r>
              <a:rPr lang="zh-CN" altLang="en-US" sz="3600" b="1">
                <a:ea typeface="微软雅黑" pitchFamily="34" charset="-122"/>
              </a:rPr>
              <a:t>日益密切</a:t>
            </a:r>
          </a:p>
        </p:txBody>
      </p:sp>
      <p:pic>
        <p:nvPicPr>
          <p:cNvPr id="65539" name="Picture 8" descr="d5f67478d8860616fe186ae9bf8ecd06"/>
          <p:cNvPicPr>
            <a:picLocks noChangeAspect="1" noChangeArrowheads="1"/>
          </p:cNvPicPr>
          <p:nvPr/>
        </p:nvPicPr>
        <p:blipFill>
          <a:blip r:embed="rId3"/>
          <a:srcRect b="24977"/>
          <a:stretch>
            <a:fillRect/>
          </a:stretch>
        </p:blipFill>
        <p:spPr bwMode="auto">
          <a:xfrm>
            <a:off x="1525588" y="4419600"/>
            <a:ext cx="4762500" cy="217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5540" name="Picture 10" descr="aee8084f3722d19392cef425ee8dc7c5"/>
          <p:cNvPicPr>
            <a:picLocks noChangeAspect="1" noChangeArrowheads="1"/>
          </p:cNvPicPr>
          <p:nvPr/>
        </p:nvPicPr>
        <p:blipFill>
          <a:blip r:embed="rId4"/>
          <a:srcRect l="11397" t="7784" b="35455"/>
          <a:stretch>
            <a:fillRect/>
          </a:stretch>
        </p:blipFill>
        <p:spPr bwMode="auto">
          <a:xfrm>
            <a:off x="6273800" y="4448175"/>
            <a:ext cx="4224338" cy="218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8"/>
          <p:cNvSpPr>
            <a:spLocks noChangeArrowheads="1"/>
          </p:cNvSpPr>
          <p:nvPr/>
        </p:nvSpPr>
        <p:spPr bwMode="auto">
          <a:xfrm>
            <a:off x="6530975" y="2311400"/>
            <a:ext cx="5292725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/>
            <a:r>
              <a:rPr lang="en-US" altLang="zh-CN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1987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第一家在大陆申请注册的台资企业</a:t>
            </a:r>
          </a:p>
          <a:p>
            <a:pPr algn="just"/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1992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年正式投资大陆市场</a:t>
            </a:r>
          </a:p>
          <a:p>
            <a:pPr algn="just"/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1994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年在湖南设立第一家工厂 </a:t>
            </a:r>
          </a:p>
        </p:txBody>
      </p:sp>
      <p:pic>
        <p:nvPicPr>
          <p:cNvPr id="66562" name="Picture 10" descr="d8f9d72a6059252d82756d12a3e91c3e5bb5b939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3050" y="957263"/>
            <a:ext cx="6096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5" name="Picture 2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750175" y="1285875"/>
            <a:ext cx="3170238" cy="155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86" name="Picture 4" descr="a41f726b5ada13e2a6740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7663" y="719138"/>
            <a:ext cx="3379787" cy="2592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87" name="Picture 6" descr="10-42-54-44-968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033838" y="1231900"/>
            <a:ext cx="275113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88" name="Picture 7" descr="7-140214205505U2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60363" y="3879850"/>
            <a:ext cx="3563937" cy="2468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89" name="Picture 8" descr="3124695_100555002167_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464050" y="3552825"/>
            <a:ext cx="3073400" cy="282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90" name="Picture 9" descr="Img439741725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8239125" y="4156075"/>
            <a:ext cx="3189288" cy="2206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09" name="Picture 4"/>
          <p:cNvPicPr>
            <a:picLocks noChangeAspect="1" noChangeArrowheads="1"/>
          </p:cNvPicPr>
          <p:nvPr/>
        </p:nvPicPr>
        <p:blipFill>
          <a:blip r:embed="rId2"/>
          <a:srcRect l="5182" t="28102" r="56966" b="21436"/>
          <a:stretch>
            <a:fillRect/>
          </a:stretch>
        </p:blipFill>
        <p:spPr bwMode="auto">
          <a:xfrm>
            <a:off x="577850" y="1098550"/>
            <a:ext cx="5618163" cy="4213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8610" name="Rectangle 5"/>
          <p:cNvSpPr>
            <a:spLocks noChangeArrowheads="1"/>
          </p:cNvSpPr>
          <p:nvPr/>
        </p:nvSpPr>
        <p:spPr bwMode="auto">
          <a:xfrm>
            <a:off x="6710363" y="2038350"/>
            <a:ext cx="4738687" cy="265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月，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何文德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在台湾家中去世。弥留之际，他对家人说，那次回大陆老家时，</a:t>
            </a:r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他看到了母亲，还与母亲聊天说话。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其实那时，他的母亲早已去世多年了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……</a:t>
            </a:r>
            <a:endParaRPr lang="zh-CN" altLang="en-US" sz="2800" b="1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WordArt 4"/>
          <p:cNvSpPr>
            <a:spLocks noChangeArrowheads="1" noChangeShapeType="1" noTextEdit="1"/>
          </p:cNvSpPr>
          <p:nvPr/>
        </p:nvSpPr>
        <p:spPr bwMode="auto">
          <a:xfrm>
            <a:off x="817563" y="477838"/>
            <a:ext cx="1196975" cy="72866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kern="10">
                <a:ln w="9525">
                  <a:noFill/>
                  <a:round/>
                  <a:headEnd/>
                  <a:tailEnd/>
                </a:ln>
                <a:solidFill>
                  <a:srgbClr val="33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思考</a:t>
            </a:r>
          </a:p>
        </p:txBody>
      </p:sp>
      <p:sp>
        <p:nvSpPr>
          <p:cNvPr id="69634" name="Text Box 5"/>
          <p:cNvSpPr txBox="1">
            <a:spLocks noChangeArrowheads="1"/>
          </p:cNvSpPr>
          <p:nvPr/>
        </p:nvSpPr>
        <p:spPr bwMode="auto">
          <a:xfrm>
            <a:off x="2379663" y="820738"/>
            <a:ext cx="912495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3200" b="1">
                <a:ea typeface="微软雅黑" pitchFamily="34" charset="-122"/>
              </a:rPr>
              <a:t>影响祖国统一的有利因素有哪些？又有什么障碍？</a:t>
            </a:r>
          </a:p>
        </p:txBody>
      </p:sp>
      <p:graphicFrame>
        <p:nvGraphicFramePr>
          <p:cNvPr id="69659" name="Group 27"/>
          <p:cNvGraphicFramePr>
            <a:graphicFrameLocks noGrp="1"/>
          </p:cNvGraphicFramePr>
          <p:nvPr/>
        </p:nvGraphicFramePr>
        <p:xfrm>
          <a:off x="1817688" y="1689100"/>
          <a:ext cx="8634412" cy="4056063"/>
        </p:xfrm>
        <a:graphic>
          <a:graphicData uri="http://schemas.openxmlformats.org/drawingml/2006/table">
            <a:tbl>
              <a:tblPr/>
              <a:tblGrid>
                <a:gridCol w="8634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765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有利因素  从历史上看：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从心理上看：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从政策上看：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从经验上看：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从趋势上看：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95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endParaRPr kumimoji="0" lang="zh-CN" alt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06699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6699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主要障碍   外部障碍：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6699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       内部障碍：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7617" name="Text Box 33"/>
          <p:cNvSpPr txBox="1">
            <a:spLocks noChangeArrowheads="1"/>
          </p:cNvSpPr>
          <p:nvPr/>
        </p:nvSpPr>
        <p:spPr bwMode="auto">
          <a:xfrm>
            <a:off x="5067300" y="1652588"/>
            <a:ext cx="41894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台湾自古以来是中国的领土</a:t>
            </a:r>
          </a:p>
        </p:txBody>
      </p:sp>
      <p:sp>
        <p:nvSpPr>
          <p:cNvPr id="67619" name="Text Box 35"/>
          <p:cNvSpPr txBox="1">
            <a:spLocks noChangeArrowheads="1"/>
          </p:cNvSpPr>
          <p:nvPr/>
        </p:nvSpPr>
        <p:spPr bwMode="auto">
          <a:xfrm>
            <a:off x="5076825" y="2151063"/>
            <a:ext cx="41894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两岸民众渴盼统一</a:t>
            </a:r>
          </a:p>
        </p:txBody>
      </p:sp>
      <p:sp>
        <p:nvSpPr>
          <p:cNvPr id="67620" name="Text Box 36"/>
          <p:cNvSpPr txBox="1">
            <a:spLocks noChangeArrowheads="1"/>
          </p:cNvSpPr>
          <p:nvPr/>
        </p:nvSpPr>
        <p:spPr bwMode="auto">
          <a:xfrm>
            <a:off x="5075238" y="2674938"/>
            <a:ext cx="41894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和平统一，一国两制</a:t>
            </a:r>
          </a:p>
        </p:txBody>
      </p:sp>
      <p:sp>
        <p:nvSpPr>
          <p:cNvPr id="67621" name="Text Box 37"/>
          <p:cNvSpPr txBox="1">
            <a:spLocks noChangeArrowheads="1"/>
          </p:cNvSpPr>
          <p:nvPr/>
        </p:nvSpPr>
        <p:spPr bwMode="auto">
          <a:xfrm>
            <a:off x="5097463" y="3186113"/>
            <a:ext cx="41894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港澳回归</a:t>
            </a:r>
          </a:p>
        </p:txBody>
      </p:sp>
      <p:sp>
        <p:nvSpPr>
          <p:cNvPr id="67622" name="Text Box 38"/>
          <p:cNvSpPr txBox="1">
            <a:spLocks noChangeArrowheads="1"/>
          </p:cNvSpPr>
          <p:nvPr/>
        </p:nvSpPr>
        <p:spPr bwMode="auto">
          <a:xfrm>
            <a:off x="5091113" y="3687763"/>
            <a:ext cx="41894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两岸交往日益密切</a:t>
            </a:r>
          </a:p>
        </p:txBody>
      </p:sp>
      <p:sp>
        <p:nvSpPr>
          <p:cNvPr id="69649" name="Rectangle 11"/>
          <p:cNvSpPr>
            <a:spLocks noChangeArrowheads="1"/>
          </p:cNvSpPr>
          <p:nvPr/>
        </p:nvSpPr>
        <p:spPr bwMode="auto">
          <a:xfrm>
            <a:off x="5124450" y="4621213"/>
            <a:ext cx="38227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2400" b="1">
                <a:solidFill>
                  <a:srgbClr val="006699"/>
                </a:solidFill>
                <a:latin typeface="微软雅黑" pitchFamily="34" charset="-122"/>
                <a:ea typeface="微软雅黑" pitchFamily="34" charset="-122"/>
              </a:rPr>
              <a:t>外国反华势力的干涉 </a:t>
            </a:r>
          </a:p>
        </p:txBody>
      </p:sp>
      <p:sp>
        <p:nvSpPr>
          <p:cNvPr id="67625" name="Rectangle 12"/>
          <p:cNvSpPr>
            <a:spLocks noChangeArrowheads="1"/>
          </p:cNvSpPr>
          <p:nvPr/>
        </p:nvSpPr>
        <p:spPr bwMode="auto">
          <a:xfrm>
            <a:off x="5130800" y="5116513"/>
            <a:ext cx="24320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2400" b="1">
                <a:solidFill>
                  <a:srgbClr val="006699"/>
                </a:solidFill>
                <a:latin typeface="微软雅黑" pitchFamily="34" charset="-122"/>
                <a:ea typeface="微软雅黑" pitchFamily="34" charset="-122"/>
              </a:rPr>
              <a:t>台独势力的破坏</a:t>
            </a:r>
            <a:r>
              <a:rPr lang="en-US" altLang="zh-CN" sz="2400" b="1">
                <a:solidFill>
                  <a:srgbClr val="006699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69652" name="Text Box 36"/>
          <p:cNvSpPr txBox="1">
            <a:spLocks noChangeArrowheads="1"/>
          </p:cNvSpPr>
          <p:nvPr/>
        </p:nvSpPr>
        <p:spPr bwMode="auto">
          <a:xfrm>
            <a:off x="7961313" y="2695575"/>
            <a:ext cx="32416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rgbClr val="A50021"/>
                </a:solidFill>
                <a:ea typeface="微软雅黑" pitchFamily="34" charset="-122"/>
              </a:rPr>
              <a:t>《</a:t>
            </a:r>
            <a:r>
              <a:rPr lang="zh-CN" altLang="en-US" sz="2400" b="1">
                <a:solidFill>
                  <a:srgbClr val="A50021"/>
                </a:solidFill>
                <a:ea typeface="微软雅黑" pitchFamily="34" charset="-122"/>
              </a:rPr>
              <a:t>反分裂国家法</a:t>
            </a:r>
            <a:r>
              <a:rPr lang="en-US" altLang="zh-CN" sz="2400" b="1">
                <a:solidFill>
                  <a:srgbClr val="A50021"/>
                </a:solidFill>
                <a:ea typeface="微软雅黑" pitchFamily="34" charset="-122"/>
              </a:rPr>
              <a:t>》</a:t>
            </a:r>
          </a:p>
        </p:txBody>
      </p:sp>
      <p:sp>
        <p:nvSpPr>
          <p:cNvPr id="69648" name="Text Box 39"/>
          <p:cNvSpPr txBox="1">
            <a:spLocks noChangeArrowheads="1"/>
          </p:cNvSpPr>
          <p:nvPr/>
        </p:nvSpPr>
        <p:spPr bwMode="auto">
          <a:xfrm>
            <a:off x="8332788" y="2251075"/>
            <a:ext cx="3425825" cy="18415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tIns="370800" bIns="370800">
            <a:spAutoFit/>
          </a:bodyPr>
          <a:lstStyle/>
          <a:p>
            <a:r>
              <a:rPr lang="zh-CN" altLang="en-US" sz="3600" b="1">
                <a:ea typeface="微软雅黑" pitchFamily="34" charset="-122"/>
              </a:rPr>
              <a:t>祖国统一是历史的必然趋势！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7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7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7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9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7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7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9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9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7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617" grpId="0"/>
      <p:bldP spid="67619" grpId="0"/>
      <p:bldP spid="67620" grpId="0"/>
      <p:bldP spid="67621" grpId="0"/>
      <p:bldP spid="67622" grpId="0"/>
      <p:bldP spid="69649" grpId="0"/>
      <p:bldP spid="67625" grpId="0"/>
      <p:bldP spid="69652" grpId="0"/>
      <p:bldP spid="6964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4"/>
          <p:cNvSpPr>
            <a:spLocks noChangeArrowheads="1"/>
          </p:cNvSpPr>
          <p:nvPr/>
        </p:nvSpPr>
        <p:spPr bwMode="auto">
          <a:xfrm>
            <a:off x="4713288" y="1917700"/>
            <a:ext cx="6819900" cy="2981325"/>
          </a:xfrm>
          <a:prstGeom prst="rect">
            <a:avLst/>
          </a:prstGeom>
          <a:noFill/>
          <a:ln w="25400">
            <a:solidFill>
              <a:srgbClr val="A5002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       </a:t>
            </a:r>
            <a:r>
              <a:rPr lang="zh-CN" altLang="en-US" sz="3200" b="1">
                <a:solidFill>
                  <a:srgbClr val="A50021"/>
                </a:solidFill>
                <a:latin typeface="微软雅黑" pitchFamily="34" charset="-122"/>
                <a:ea typeface="微软雅黑" pitchFamily="34" charset="-122"/>
              </a:rPr>
              <a:t>祖国必须统一，也必然统一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。这是</a:t>
            </a:r>
            <a:r>
              <a:rPr lang="en-US" altLang="zh-CN" sz="3200" b="1">
                <a:latin typeface="微软雅黑" pitchFamily="34" charset="-122"/>
                <a:ea typeface="微软雅黑" pitchFamily="34" charset="-122"/>
              </a:rPr>
              <a:t>70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载两岸关系发展历程的历史定论，也是新时代中华民族伟大复兴的必然要求。</a:t>
            </a:r>
            <a:br>
              <a:rPr lang="zh-CN" altLang="en-US" sz="3200" b="1"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3200" b="1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2019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年在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告台湾同胞书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》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发表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40</a:t>
            </a:r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周年纪念会上的讲话 </a:t>
            </a:r>
            <a:endParaRPr lang="zh-CN" altLang="en-US" sz="3200" b="1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637" name="WordArt 5"/>
          <p:cNvSpPr>
            <a:spLocks noChangeArrowheads="1" noChangeShapeType="1" noTextEdit="1"/>
          </p:cNvSpPr>
          <p:nvPr/>
        </p:nvSpPr>
        <p:spPr bwMode="auto">
          <a:xfrm>
            <a:off x="3055938" y="749300"/>
            <a:ext cx="5943600" cy="525463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>
              <a:defRPr/>
            </a:pPr>
            <a:r>
              <a:rPr lang="en-US" altLang="zh-CN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《</a:t>
            </a:r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告台湾同胞书</a:t>
            </a:r>
            <a:r>
              <a:rPr lang="en-US" altLang="zh-CN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》</a:t>
            </a:r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发表</a:t>
            </a:r>
            <a:r>
              <a:rPr lang="en-US" altLang="zh-CN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40</a:t>
            </a:r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A50021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宋体"/>
                <a:ea typeface="宋体"/>
              </a:rPr>
              <a:t>周年</a:t>
            </a:r>
          </a:p>
        </p:txBody>
      </p:sp>
      <p:pic>
        <p:nvPicPr>
          <p:cNvPr id="70659" name="Picture 9" descr="1123940842_1546480403763_title0h"/>
          <p:cNvPicPr>
            <a:picLocks noChangeAspect="1" noChangeArrowheads="1"/>
          </p:cNvPicPr>
          <p:nvPr/>
        </p:nvPicPr>
        <p:blipFill>
          <a:blip r:embed="rId2"/>
          <a:srcRect l="12570" r="12006"/>
          <a:stretch>
            <a:fillRect/>
          </a:stretch>
        </p:blipFill>
        <p:spPr bwMode="auto">
          <a:xfrm>
            <a:off x="193675" y="1804988"/>
            <a:ext cx="4238625" cy="333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Picture 4"/>
          <p:cNvPicPr>
            <a:picLocks noChangeAspect="1" noChangeArrowheads="1"/>
          </p:cNvPicPr>
          <p:nvPr/>
        </p:nvPicPr>
        <p:blipFill>
          <a:blip r:embed="rId2"/>
          <a:srcRect l="2409" t="3334" r="52226" b="3171"/>
          <a:stretch>
            <a:fillRect/>
          </a:stretch>
        </p:blipFill>
        <p:spPr bwMode="auto">
          <a:xfrm>
            <a:off x="271463" y="414338"/>
            <a:ext cx="5070475" cy="587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4034" name="Text Box 5"/>
          <p:cNvSpPr txBox="1">
            <a:spLocks noChangeArrowheads="1"/>
          </p:cNvSpPr>
          <p:nvPr/>
        </p:nvSpPr>
        <p:spPr bwMode="auto">
          <a:xfrm>
            <a:off x="5667375" y="1409700"/>
            <a:ext cx="5754688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它的主人叫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何文德</a:t>
            </a:r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，于</a:t>
            </a:r>
            <a:r>
              <a:rPr lang="en-US" altLang="zh-CN" sz="3200">
                <a:latin typeface="微软雅黑" pitchFamily="34" charset="-122"/>
                <a:ea typeface="微软雅黑" pitchFamily="34" charset="-122"/>
              </a:rPr>
              <a:t>1988</a:t>
            </a:r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年被捐赠给中国国家博物馆。</a:t>
            </a:r>
            <a:endParaRPr lang="zh-CN" altLang="en-US" sz="3200">
              <a:solidFill>
                <a:srgbClr val="CC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035" name="Text Box 5"/>
          <p:cNvSpPr txBox="1">
            <a:spLocks noChangeArrowheads="1"/>
          </p:cNvSpPr>
          <p:nvPr/>
        </p:nvSpPr>
        <p:spPr bwMode="auto">
          <a:xfrm>
            <a:off x="5775325" y="3489325"/>
            <a:ext cx="5754688" cy="155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正面：“</a:t>
            </a:r>
            <a:r>
              <a:rPr lang="zh-CN" altLang="en-US" sz="32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想家</a:t>
            </a:r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”</a:t>
            </a:r>
          </a:p>
          <a:p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背面：“</a:t>
            </a:r>
            <a:r>
              <a:rPr lang="zh-CN" altLang="en-US" sz="32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西望乡关何处是，</a:t>
            </a:r>
          </a:p>
          <a:p>
            <a:r>
              <a:rPr lang="zh-CN" altLang="en-US" sz="3200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              梦里家园路迢迢。”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9" name="Rectangle 19"/>
          <p:cNvSpPr>
            <a:spLocks noChangeArrowheads="1"/>
          </p:cNvSpPr>
          <p:nvPr/>
        </p:nvSpPr>
        <p:spPr bwMode="auto">
          <a:xfrm>
            <a:off x="3379788" y="4475163"/>
            <a:ext cx="5848350" cy="1111250"/>
          </a:xfrm>
          <a:prstGeom prst="rect">
            <a:avLst/>
          </a:prstGeom>
          <a:noFill/>
          <a:ln w="635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698" name="Rectangle 18"/>
          <p:cNvSpPr>
            <a:spLocks noChangeArrowheads="1"/>
          </p:cNvSpPr>
          <p:nvPr/>
        </p:nvSpPr>
        <p:spPr bwMode="auto">
          <a:xfrm>
            <a:off x="3379788" y="2019300"/>
            <a:ext cx="5830887" cy="2047875"/>
          </a:xfrm>
          <a:prstGeom prst="rect">
            <a:avLst/>
          </a:prstGeom>
          <a:noFill/>
          <a:ln w="635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683" name="WordArt 4"/>
          <p:cNvSpPr>
            <a:spLocks noChangeArrowheads="1" noChangeShapeType="1" noTextEdit="1"/>
          </p:cNvSpPr>
          <p:nvPr/>
        </p:nvSpPr>
        <p:spPr bwMode="auto">
          <a:xfrm>
            <a:off x="10229850" y="325438"/>
            <a:ext cx="1609725" cy="52546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chemeClr val="accent2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课堂小结</a:t>
            </a:r>
          </a:p>
        </p:txBody>
      </p:sp>
      <p:sp>
        <p:nvSpPr>
          <p:cNvPr id="71685" name="Rectangle 11"/>
          <p:cNvSpPr>
            <a:spLocks noChangeArrowheads="1"/>
          </p:cNvSpPr>
          <p:nvPr/>
        </p:nvSpPr>
        <p:spPr bwMode="auto">
          <a:xfrm>
            <a:off x="3371850" y="1117600"/>
            <a:ext cx="5878513" cy="520700"/>
          </a:xfrm>
          <a:prstGeom prst="rect">
            <a:avLst/>
          </a:prstGeom>
          <a:noFill/>
          <a:ln w="63500">
            <a:solidFill>
              <a:srgbClr val="006699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“和平统一，一国两制”的对台基本方针</a:t>
            </a:r>
          </a:p>
        </p:txBody>
      </p:sp>
      <p:sp>
        <p:nvSpPr>
          <p:cNvPr id="71687" name="Rectangle 11"/>
          <p:cNvSpPr>
            <a:spLocks noChangeArrowheads="1"/>
          </p:cNvSpPr>
          <p:nvPr/>
        </p:nvSpPr>
        <p:spPr bwMode="auto">
          <a:xfrm>
            <a:off x="3397250" y="2143125"/>
            <a:ext cx="5068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1987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年，台湾调整“三不”政策 </a:t>
            </a:r>
          </a:p>
        </p:txBody>
      </p:sp>
      <p:sp>
        <p:nvSpPr>
          <p:cNvPr id="71688" name="Rectangle 11"/>
          <p:cNvSpPr>
            <a:spLocks noChangeArrowheads="1"/>
          </p:cNvSpPr>
          <p:nvPr/>
        </p:nvSpPr>
        <p:spPr bwMode="auto">
          <a:xfrm>
            <a:off x="3382963" y="2806700"/>
            <a:ext cx="56515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1992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年，“九二共识” </a:t>
            </a:r>
          </a:p>
        </p:txBody>
      </p:sp>
      <p:sp>
        <p:nvSpPr>
          <p:cNvPr id="71689" name="Rectangle 11"/>
          <p:cNvSpPr>
            <a:spLocks noChangeArrowheads="1"/>
          </p:cNvSpPr>
          <p:nvPr/>
        </p:nvSpPr>
        <p:spPr bwMode="auto">
          <a:xfrm>
            <a:off x="3371850" y="3492500"/>
            <a:ext cx="5068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汪辜会谈  “胡连会” “习马会”</a:t>
            </a:r>
          </a:p>
        </p:txBody>
      </p:sp>
      <p:sp>
        <p:nvSpPr>
          <p:cNvPr id="71697" name="Rectangle 11"/>
          <p:cNvSpPr>
            <a:spLocks noChangeArrowheads="1"/>
          </p:cNvSpPr>
          <p:nvPr/>
        </p:nvSpPr>
        <p:spPr bwMode="auto">
          <a:xfrm>
            <a:off x="3349625" y="4592638"/>
            <a:ext cx="559435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buFont typeface="Arial" charset="0"/>
              <a:buNone/>
            </a:pP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2008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年，两岸实现“三通”，两岸交流日益密切 </a:t>
            </a:r>
          </a:p>
        </p:txBody>
      </p:sp>
      <p:sp>
        <p:nvSpPr>
          <p:cNvPr id="71702" name="Text Box 22"/>
          <p:cNvSpPr txBox="1">
            <a:spLocks noChangeArrowheads="1"/>
          </p:cNvSpPr>
          <p:nvPr/>
        </p:nvSpPr>
        <p:spPr bwMode="auto">
          <a:xfrm>
            <a:off x="9731375" y="1308100"/>
            <a:ext cx="671513" cy="415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 wrap="none">
            <a:spAutoFit/>
          </a:bodyPr>
          <a:lstStyle/>
          <a:p>
            <a:r>
              <a:rPr lang="zh-CN" altLang="en-US" sz="3200" b="1">
                <a:solidFill>
                  <a:srgbClr val="990033"/>
                </a:solidFill>
                <a:ea typeface="微软雅黑" pitchFamily="34" charset="-122"/>
              </a:rPr>
              <a:t>祖国统一是历史的必然</a:t>
            </a:r>
          </a:p>
        </p:txBody>
      </p:sp>
      <p:sp>
        <p:nvSpPr>
          <p:cNvPr id="71690" name="WordArt 25"/>
          <p:cNvSpPr>
            <a:spLocks noChangeArrowheads="1" noChangeShapeType="1" noTextEdit="1"/>
          </p:cNvSpPr>
          <p:nvPr/>
        </p:nvSpPr>
        <p:spPr bwMode="auto">
          <a:xfrm>
            <a:off x="1243013" y="1162050"/>
            <a:ext cx="1643062" cy="4159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00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“骨肉天亲”</a:t>
            </a:r>
          </a:p>
        </p:txBody>
      </p:sp>
      <p:sp>
        <p:nvSpPr>
          <p:cNvPr id="71691" name="WordArt 27"/>
          <p:cNvSpPr>
            <a:spLocks noChangeArrowheads="1" noChangeShapeType="1" noTextEdit="1"/>
          </p:cNvSpPr>
          <p:nvPr/>
        </p:nvSpPr>
        <p:spPr bwMode="auto">
          <a:xfrm>
            <a:off x="1250950" y="2820988"/>
            <a:ext cx="1674813" cy="4159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00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“和衷共济”</a:t>
            </a:r>
          </a:p>
        </p:txBody>
      </p:sp>
      <p:sp>
        <p:nvSpPr>
          <p:cNvPr id="71692" name="WordArt 28"/>
          <p:cNvSpPr>
            <a:spLocks noChangeArrowheads="1" noChangeShapeType="1" noTextEdit="1"/>
          </p:cNvSpPr>
          <p:nvPr/>
        </p:nvSpPr>
        <p:spPr bwMode="auto">
          <a:xfrm>
            <a:off x="1262063" y="4730750"/>
            <a:ext cx="1685925" cy="4159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00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“久久为功”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1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1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1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1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1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1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1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1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99" grpId="0" animBg="1"/>
      <p:bldP spid="71698" grpId="0" animBg="1"/>
      <p:bldP spid="71685" grpId="0" animBg="1"/>
      <p:bldP spid="71687" grpId="0"/>
      <p:bldP spid="71688" grpId="0"/>
      <p:bldP spid="71689" grpId="0"/>
      <p:bldP spid="71697" grpId="0"/>
      <p:bldP spid="7170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WordArt 4"/>
          <p:cNvSpPr>
            <a:spLocks noChangeArrowheads="1" noChangeShapeType="1" noTextEdit="1"/>
          </p:cNvSpPr>
          <p:nvPr/>
        </p:nvSpPr>
        <p:spPr bwMode="auto">
          <a:xfrm>
            <a:off x="671513" y="334963"/>
            <a:ext cx="1609725" cy="52546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rgbClr val="006699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拓展作业</a:t>
            </a:r>
          </a:p>
        </p:txBody>
      </p:sp>
      <p:sp>
        <p:nvSpPr>
          <p:cNvPr id="93189" name="WordArt 5"/>
          <p:cNvSpPr>
            <a:spLocks noChangeArrowheads="1" noChangeShapeType="1" noTextEdit="1"/>
          </p:cNvSpPr>
          <p:nvPr/>
        </p:nvSpPr>
        <p:spPr bwMode="auto">
          <a:xfrm>
            <a:off x="4075113" y="806450"/>
            <a:ext cx="3454400" cy="71913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9525">
                  <a:noFill/>
                  <a:round/>
                  <a:headEnd/>
                  <a:tailEnd/>
                </a:ln>
                <a:solidFill>
                  <a:schemeClr val="accent2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宋体"/>
                <a:ea typeface="宋体"/>
              </a:rPr>
              <a:t>设计台湾区徽</a:t>
            </a:r>
          </a:p>
        </p:txBody>
      </p:sp>
      <p:pic>
        <p:nvPicPr>
          <p:cNvPr id="93191" name="Picture 7" descr="14674378204709264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44613" y="2270125"/>
            <a:ext cx="28194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193" name="Picture 9" descr="Img25579729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97425" y="2230438"/>
            <a:ext cx="2857500" cy="287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195" name="Picture 11" descr="f2d6502912c37aee1a3099b9cc2ac64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528050" y="2432050"/>
            <a:ext cx="2436813" cy="2441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3196" name="Text Box 12"/>
          <p:cNvSpPr txBox="1">
            <a:spLocks noChangeArrowheads="1"/>
          </p:cNvSpPr>
          <p:nvPr/>
        </p:nvSpPr>
        <p:spPr bwMode="auto">
          <a:xfrm>
            <a:off x="1801813" y="5251450"/>
            <a:ext cx="182403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香港区徽</a:t>
            </a:r>
          </a:p>
        </p:txBody>
      </p:sp>
      <p:sp>
        <p:nvSpPr>
          <p:cNvPr id="93197" name="Text Box 13"/>
          <p:cNvSpPr txBox="1">
            <a:spLocks noChangeArrowheads="1"/>
          </p:cNvSpPr>
          <p:nvPr/>
        </p:nvSpPr>
        <p:spPr bwMode="auto">
          <a:xfrm>
            <a:off x="5446713" y="5235575"/>
            <a:ext cx="182403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澳门区徽</a:t>
            </a:r>
          </a:p>
        </p:txBody>
      </p:sp>
      <p:sp>
        <p:nvSpPr>
          <p:cNvPr id="93198" name="Text Box 14"/>
          <p:cNvSpPr txBox="1">
            <a:spLocks noChangeArrowheads="1"/>
          </p:cNvSpPr>
          <p:nvPr/>
        </p:nvSpPr>
        <p:spPr bwMode="auto">
          <a:xfrm>
            <a:off x="8734425" y="5227638"/>
            <a:ext cx="1824038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ea typeface="微软雅黑" pitchFamily="34" charset="-122"/>
              </a:rPr>
              <a:t>台湾区徽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3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3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3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3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93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93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93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89" grpId="0" animBg="1"/>
      <p:bldP spid="93196" grpId="0"/>
      <p:bldP spid="93197" grpId="0"/>
      <p:bldP spid="9319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096963" y="547688"/>
            <a:ext cx="10058400" cy="1449387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zh-CN" altLang="en-US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</a:p>
        </p:txBody>
      </p:sp>
      <p:sp>
        <p:nvSpPr>
          <p:cNvPr id="45058" name="Rectangle 3"/>
          <p:cNvSpPr>
            <a:spLocks noGrp="1"/>
          </p:cNvSpPr>
          <p:nvPr>
            <p:ph type="body" idx="4294967295"/>
          </p:nvPr>
        </p:nvSpPr>
        <p:spPr>
          <a:xfrm>
            <a:off x="1054100" y="2728913"/>
            <a:ext cx="10058400" cy="2335212"/>
          </a:xfrm>
        </p:spPr>
        <p:txBody>
          <a:bodyPr/>
          <a:lstStyle/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一、“骨肉天亲”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海峡两岸血脉相连</a:t>
            </a:r>
          </a:p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二、“和衷共济”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统一大业步步推进</a:t>
            </a:r>
          </a:p>
          <a:p>
            <a:pPr algn="ctr" eaLnBrk="1" hangingPunct="1"/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三、“久久为功”</a:t>
            </a:r>
            <a:r>
              <a:rPr lang="en-US" altLang="zh-CN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两岸交往日益密切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96963" y="547688"/>
            <a:ext cx="10058400" cy="1449387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课   海峡两岸的交往</a:t>
            </a:r>
          </a:p>
        </p:txBody>
      </p:sp>
      <p:sp>
        <p:nvSpPr>
          <p:cNvPr id="46082" name="Rectangle 3"/>
          <p:cNvSpPr>
            <a:spLocks/>
          </p:cNvSpPr>
          <p:nvPr/>
        </p:nvSpPr>
        <p:spPr bwMode="auto">
          <a:xfrm>
            <a:off x="1054100" y="2728913"/>
            <a:ext cx="10058400" cy="2335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 marL="90488" indent="-90488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</a:pPr>
            <a:r>
              <a:rPr lang="zh-CN" altLang="en-US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一、“骨肉天亲”</a:t>
            </a:r>
            <a:r>
              <a:rPr lang="en-US" altLang="zh-CN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3600">
                <a:solidFill>
                  <a:srgbClr val="990033"/>
                </a:solidFill>
                <a:latin typeface="微软雅黑" pitchFamily="34" charset="-122"/>
                <a:ea typeface="微软雅黑" pitchFamily="34" charset="-122"/>
              </a:rPr>
              <a:t>海峡两岸血脉相连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48" name="Rectangle 44"/>
          <p:cNvSpPr>
            <a:spLocks noChangeArrowheads="1"/>
          </p:cNvSpPr>
          <p:nvPr/>
        </p:nvSpPr>
        <p:spPr bwMode="auto">
          <a:xfrm>
            <a:off x="5894388" y="3983038"/>
            <a:ext cx="1925637" cy="466725"/>
          </a:xfrm>
          <a:prstGeom prst="rect">
            <a:avLst/>
          </a:prstGeom>
          <a:solidFill>
            <a:schemeClr val="accent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42" name="Rectangle 38"/>
          <p:cNvSpPr>
            <a:spLocks noChangeArrowheads="1"/>
          </p:cNvSpPr>
          <p:nvPr/>
        </p:nvSpPr>
        <p:spPr bwMode="auto">
          <a:xfrm>
            <a:off x="6888163" y="3027363"/>
            <a:ext cx="1196975" cy="466725"/>
          </a:xfrm>
          <a:prstGeom prst="rect">
            <a:avLst/>
          </a:prstGeom>
          <a:solidFill>
            <a:schemeClr val="accent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43" name="Rectangle 39"/>
          <p:cNvSpPr>
            <a:spLocks noChangeArrowheads="1"/>
          </p:cNvSpPr>
          <p:nvPr/>
        </p:nvSpPr>
        <p:spPr bwMode="auto">
          <a:xfrm>
            <a:off x="4941888" y="3040063"/>
            <a:ext cx="1033462" cy="466725"/>
          </a:xfrm>
          <a:prstGeom prst="rect">
            <a:avLst/>
          </a:prstGeom>
          <a:solidFill>
            <a:schemeClr val="accent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44" name="Rectangle 40"/>
          <p:cNvSpPr>
            <a:spLocks noChangeArrowheads="1"/>
          </p:cNvSpPr>
          <p:nvPr/>
        </p:nvSpPr>
        <p:spPr bwMode="auto">
          <a:xfrm>
            <a:off x="3330575" y="1985963"/>
            <a:ext cx="1622425" cy="466725"/>
          </a:xfrm>
          <a:prstGeom prst="rect">
            <a:avLst/>
          </a:prstGeom>
          <a:solidFill>
            <a:schemeClr val="accent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23939" name="Group 35"/>
          <p:cNvGraphicFramePr>
            <a:graphicFrameLocks noGrp="1"/>
          </p:cNvGraphicFramePr>
          <p:nvPr>
            <p:ph/>
          </p:nvPr>
        </p:nvGraphicFramePr>
        <p:xfrm>
          <a:off x="708025" y="1284288"/>
          <a:ext cx="8196263" cy="4152901"/>
        </p:xfrm>
        <a:graphic>
          <a:graphicData uri="http://schemas.openxmlformats.org/drawingml/2006/table">
            <a:tbl>
              <a:tblPr/>
              <a:tblGrid>
                <a:gridCol w="2095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007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03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历史时期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史实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元朝时期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72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明清时期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50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buNone/>
                        <a:tabLst/>
                      </a:pPr>
                      <a:endParaRPr kumimoji="0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7130" name="Picture 42" descr="20035132024331644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415463" y="1284288"/>
            <a:ext cx="2289175" cy="416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31" name="Text Box 26"/>
          <p:cNvSpPr txBox="1">
            <a:spLocks noChangeArrowheads="1"/>
          </p:cNvSpPr>
          <p:nvPr/>
        </p:nvSpPr>
        <p:spPr bwMode="auto">
          <a:xfrm>
            <a:off x="3043238" y="500063"/>
            <a:ext cx="3427412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>
                <a:solidFill>
                  <a:srgbClr val="006699"/>
                </a:solidFill>
                <a:ea typeface="微软雅黑" pitchFamily="34" charset="-122"/>
              </a:rPr>
              <a:t>历史上的台湾</a:t>
            </a:r>
          </a:p>
        </p:txBody>
      </p:sp>
      <p:sp>
        <p:nvSpPr>
          <p:cNvPr id="47132" name="Rectangle 36"/>
          <p:cNvSpPr>
            <a:spLocks noChangeArrowheads="1"/>
          </p:cNvSpPr>
          <p:nvPr/>
        </p:nvSpPr>
        <p:spPr bwMode="auto">
          <a:xfrm>
            <a:off x="2978150" y="1981200"/>
            <a:ext cx="362426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设澎湖巡检司管辖台湾</a:t>
            </a:r>
          </a:p>
        </p:txBody>
      </p:sp>
      <p:sp>
        <p:nvSpPr>
          <p:cNvPr id="47133" name="Rectangle 37"/>
          <p:cNvSpPr>
            <a:spLocks noChangeArrowheads="1"/>
          </p:cNvSpPr>
          <p:nvPr/>
        </p:nvSpPr>
        <p:spPr bwMode="auto">
          <a:xfrm>
            <a:off x="2997200" y="2662238"/>
            <a:ext cx="5551488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郑成功从荷兰殖民者手中收复台湾</a:t>
            </a:r>
          </a:p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1884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年清朝设台湾府，后设台湾行省</a:t>
            </a:r>
          </a:p>
        </p:txBody>
      </p:sp>
      <p:sp>
        <p:nvSpPr>
          <p:cNvPr id="123945" name="AutoShape 41"/>
          <p:cNvSpPr>
            <a:spLocks noChangeArrowheads="1"/>
          </p:cNvSpPr>
          <p:nvPr/>
        </p:nvSpPr>
        <p:spPr bwMode="auto">
          <a:xfrm>
            <a:off x="6715125" y="439738"/>
            <a:ext cx="4748213" cy="806450"/>
          </a:xfrm>
          <a:prstGeom prst="wedgeRectCallout">
            <a:avLst>
              <a:gd name="adj1" fmla="val -31579"/>
              <a:gd name="adj2" fmla="val 15944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3600" b="1">
                <a:ea typeface="微软雅黑" pitchFamily="34" charset="-122"/>
              </a:rPr>
              <a:t>台湾是中国的领土！</a:t>
            </a:r>
          </a:p>
        </p:txBody>
      </p:sp>
      <p:sp>
        <p:nvSpPr>
          <p:cNvPr id="123946" name="Rectangle 42"/>
          <p:cNvSpPr>
            <a:spLocks noChangeArrowheads="1"/>
          </p:cNvSpPr>
          <p:nvPr/>
        </p:nvSpPr>
        <p:spPr bwMode="auto">
          <a:xfrm>
            <a:off x="727075" y="3792538"/>
            <a:ext cx="20558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1895-1945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</a:t>
            </a:r>
          </a:p>
        </p:txBody>
      </p:sp>
      <p:sp>
        <p:nvSpPr>
          <p:cNvPr id="123947" name="Rectangle 43"/>
          <p:cNvSpPr>
            <a:spLocks noChangeArrowheads="1"/>
          </p:cNvSpPr>
          <p:nvPr/>
        </p:nvSpPr>
        <p:spPr bwMode="auto">
          <a:xfrm>
            <a:off x="2978150" y="3609975"/>
            <a:ext cx="486410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台湾沦为日本的殖民地</a:t>
            </a:r>
          </a:p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1945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年抗战胜利后，日本归还台湾</a:t>
            </a:r>
          </a:p>
        </p:txBody>
      </p:sp>
      <p:sp>
        <p:nvSpPr>
          <p:cNvPr id="123949" name="Rectangle 45"/>
          <p:cNvSpPr>
            <a:spLocks noChangeArrowheads="1"/>
          </p:cNvSpPr>
          <p:nvPr/>
        </p:nvSpPr>
        <p:spPr bwMode="auto">
          <a:xfrm>
            <a:off x="1052513" y="4775200"/>
            <a:ext cx="12065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1949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年</a:t>
            </a:r>
          </a:p>
        </p:txBody>
      </p:sp>
      <p:sp>
        <p:nvSpPr>
          <p:cNvPr id="123950" name="Rectangle 46"/>
          <p:cNvSpPr>
            <a:spLocks noChangeArrowheads="1"/>
          </p:cNvSpPr>
          <p:nvPr/>
        </p:nvSpPr>
        <p:spPr bwMode="auto">
          <a:xfrm>
            <a:off x="3005138" y="4735513"/>
            <a:ext cx="5365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>
                <a:ea typeface="微软雅黑" pitchFamily="34" charset="-122"/>
              </a:rPr>
              <a:t>国民党败退台湾，台湾再次与大陆分离</a:t>
            </a:r>
          </a:p>
        </p:txBody>
      </p:sp>
      <p:sp>
        <p:nvSpPr>
          <p:cNvPr id="123951" name="Rectangle 47"/>
          <p:cNvSpPr>
            <a:spLocks noChangeArrowheads="1"/>
          </p:cNvSpPr>
          <p:nvPr/>
        </p:nvSpPr>
        <p:spPr bwMode="auto">
          <a:xfrm>
            <a:off x="4322763" y="2651125"/>
            <a:ext cx="1622425" cy="423863"/>
          </a:xfrm>
          <a:prstGeom prst="rect">
            <a:avLst/>
          </a:prstGeom>
          <a:noFill/>
          <a:ln w="381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52" name="Rectangle 48"/>
          <p:cNvSpPr>
            <a:spLocks noChangeArrowheads="1"/>
          </p:cNvSpPr>
          <p:nvPr/>
        </p:nvSpPr>
        <p:spPr bwMode="auto">
          <a:xfrm>
            <a:off x="3067050" y="4784725"/>
            <a:ext cx="4105275" cy="423863"/>
          </a:xfrm>
          <a:prstGeom prst="rect">
            <a:avLst/>
          </a:prstGeom>
          <a:noFill/>
          <a:ln w="381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53" name="Rectangle 49"/>
          <p:cNvSpPr>
            <a:spLocks noChangeArrowheads="1"/>
          </p:cNvSpPr>
          <p:nvPr/>
        </p:nvSpPr>
        <p:spPr bwMode="auto">
          <a:xfrm>
            <a:off x="3048000" y="3638550"/>
            <a:ext cx="3200400" cy="423863"/>
          </a:xfrm>
          <a:prstGeom prst="rect">
            <a:avLst/>
          </a:prstGeom>
          <a:noFill/>
          <a:ln w="38100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54" name="AutoShape 50"/>
          <p:cNvSpPr>
            <a:spLocks noChangeArrowheads="1"/>
          </p:cNvSpPr>
          <p:nvPr/>
        </p:nvSpPr>
        <p:spPr bwMode="auto">
          <a:xfrm>
            <a:off x="1447800" y="5578475"/>
            <a:ext cx="7454900" cy="808038"/>
          </a:xfrm>
          <a:prstGeom prst="wedgeRectCallout">
            <a:avLst>
              <a:gd name="adj1" fmla="val 3023"/>
              <a:gd name="adj2" fmla="val -92042"/>
            </a:avLst>
          </a:prstGeom>
          <a:solidFill>
            <a:srgbClr val="006699"/>
          </a:solidFill>
          <a:ln w="9525">
            <a:solidFill>
              <a:srgbClr val="00008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3600" b="1">
                <a:solidFill>
                  <a:schemeClr val="bg1"/>
                </a:solidFill>
                <a:ea typeface="微软雅黑" pitchFamily="34" charset="-122"/>
              </a:rPr>
              <a:t>内战遗留问题，属于中国的内政！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3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3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3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23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23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23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23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3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23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1239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1239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1239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1239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123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23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23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23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48" grpId="0" animBg="1"/>
      <p:bldP spid="123948" grpId="1" animBg="1"/>
      <p:bldP spid="123942" grpId="0" animBg="1"/>
      <p:bldP spid="123942" grpId="1" animBg="1"/>
      <p:bldP spid="123943" grpId="0" animBg="1"/>
      <p:bldP spid="123943" grpId="1" animBg="1"/>
      <p:bldP spid="123944" grpId="0" animBg="1"/>
      <p:bldP spid="123944" grpId="1" animBg="1"/>
      <p:bldP spid="123945" grpId="0" animBg="1"/>
      <p:bldP spid="123946" grpId="0"/>
      <p:bldP spid="123947" grpId="0"/>
      <p:bldP spid="123949" grpId="0"/>
      <p:bldP spid="123950" grpId="0"/>
      <p:bldP spid="123951" grpId="0" animBg="1"/>
      <p:bldP spid="123952" grpId="0" animBg="1"/>
      <p:bldP spid="123953" grpId="0" animBg="1"/>
      <p:bldP spid="12395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14" descr="59e64c57c5373_610"/>
          <p:cNvPicPr>
            <a:picLocks noChangeAspect="1" noChangeArrowheads="1"/>
          </p:cNvPicPr>
          <p:nvPr/>
        </p:nvPicPr>
        <p:blipFill>
          <a:blip r:embed="rId2"/>
          <a:srcRect l="5437" t="4083" r="6721" b="15007"/>
          <a:stretch>
            <a:fillRect/>
          </a:stretch>
        </p:blipFill>
        <p:spPr bwMode="auto">
          <a:xfrm>
            <a:off x="174625" y="939800"/>
            <a:ext cx="5343525" cy="438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130" name="Text Box 10"/>
          <p:cNvSpPr txBox="1">
            <a:spLocks noChangeArrowheads="1"/>
          </p:cNvSpPr>
          <p:nvPr/>
        </p:nvSpPr>
        <p:spPr bwMode="auto">
          <a:xfrm>
            <a:off x="5370513" y="1574800"/>
            <a:ext cx="6680200" cy="301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>
                <a:latin typeface="微软雅黑" pitchFamily="34" charset="-122"/>
                <a:ea typeface="微软雅黑" pitchFamily="34" charset="-122"/>
              </a:rPr>
              <a:t>1932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年，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何文德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出生于湖北省房县。</a:t>
            </a:r>
          </a:p>
          <a:p>
            <a:r>
              <a:rPr lang="en-US" altLang="zh-CN" sz="3200" b="1">
                <a:latin typeface="微软雅黑" pitchFamily="34" charset="-122"/>
                <a:ea typeface="微软雅黑" pitchFamily="34" charset="-122"/>
              </a:rPr>
              <a:t>1948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年，参加国民党部队。</a:t>
            </a:r>
          </a:p>
          <a:p>
            <a:r>
              <a:rPr lang="en-US" altLang="zh-CN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1949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年，被迫来到台湾。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这一来就是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近四十年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。在这期间，何文德</a:t>
            </a:r>
            <a:r>
              <a:rPr lang="zh-CN" altLang="en-US" sz="32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与家人断绝了任何往来</a:t>
            </a:r>
            <a:r>
              <a:rPr lang="zh-CN" altLang="en-US" sz="3200" b="1">
                <a:latin typeface="微软雅黑" pitchFamily="34" charset="-122"/>
                <a:ea typeface="微软雅黑" pitchFamily="34" charset="-122"/>
              </a:rPr>
              <a:t>，身在台湾的何文德受尽了思乡的煎熬。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4"/>
          <p:cNvSpPr>
            <a:spLocks noChangeArrowheads="1"/>
          </p:cNvSpPr>
          <p:nvPr/>
        </p:nvSpPr>
        <p:spPr bwMode="auto">
          <a:xfrm>
            <a:off x="363538" y="4325938"/>
            <a:ext cx="5473700" cy="228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indent="317500"/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一、本部为确保本省治安秩序，特自五月二十日零时起，宣告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全省戒严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indent="317500"/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二、自即日起，除基隆、高雄、马公三港口在本部监护之下，仍予开放</a:t>
            </a: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其余各港，</a:t>
            </a:r>
            <a:r>
              <a:rPr lang="zh-CN" altLang="en-US" sz="24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一律封锁，严禁出入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indent="317500" algn="r"/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——《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台湾省戒严令</a:t>
            </a: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》</a:t>
            </a:r>
          </a:p>
        </p:txBody>
      </p:sp>
      <p:pic>
        <p:nvPicPr>
          <p:cNvPr id="49154" name="Picture 6" descr="t01d09c775a587dd1e9"/>
          <p:cNvPicPr>
            <a:picLocks noChangeAspect="1" noChangeArrowheads="1"/>
          </p:cNvPicPr>
          <p:nvPr/>
        </p:nvPicPr>
        <p:blipFill>
          <a:blip r:embed="rId2">
            <a:lum bright="6000"/>
          </a:blip>
          <a:srcRect/>
          <a:stretch>
            <a:fillRect/>
          </a:stretch>
        </p:blipFill>
        <p:spPr bwMode="auto">
          <a:xfrm>
            <a:off x="2032000" y="549275"/>
            <a:ext cx="2770188" cy="3700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55" name="Text Box 8"/>
          <p:cNvSpPr txBox="1">
            <a:spLocks noChangeArrowheads="1"/>
          </p:cNvSpPr>
          <p:nvPr/>
        </p:nvSpPr>
        <p:spPr bwMode="auto">
          <a:xfrm>
            <a:off x="6546850" y="1639888"/>
            <a:ext cx="5080000" cy="2838450"/>
          </a:xfrm>
          <a:prstGeom prst="rect">
            <a:avLst/>
          </a:prstGeom>
          <a:solidFill>
            <a:srgbClr val="99CCFF">
              <a:alpha val="32156"/>
            </a:srgbClr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1949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月，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国民党败退台湾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19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日，颁布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台湾省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戒严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令</a:t>
            </a:r>
            <a:r>
              <a:rPr lang="en-US" altLang="zh-CN" sz="3600" b="1">
                <a:latin typeface="微软雅黑" pitchFamily="34" charset="-122"/>
                <a:ea typeface="微软雅黑" pitchFamily="34" charset="-122"/>
              </a:rPr>
              <a:t>》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，台湾与大陆开始了近四十年的</a:t>
            </a:r>
            <a:r>
              <a:rPr lang="zh-CN" altLang="en-US" sz="36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隔绝</a:t>
            </a:r>
            <a:r>
              <a:rPr lang="zh-CN" altLang="en-US" sz="3600" b="1">
                <a:latin typeface="微软雅黑" pitchFamily="34" charset="-122"/>
                <a:ea typeface="微软雅黑" pitchFamily="34" charset="-122"/>
              </a:rPr>
              <a:t>状态。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ext Box 4"/>
          <p:cNvSpPr txBox="1">
            <a:spLocks noChangeArrowheads="1"/>
          </p:cNvSpPr>
          <p:nvPr/>
        </p:nvSpPr>
        <p:spPr bwMode="auto">
          <a:xfrm>
            <a:off x="1855788" y="928688"/>
            <a:ext cx="3840162" cy="521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望大陆（国殇）</a:t>
            </a:r>
          </a:p>
          <a:p>
            <a:pPr algn="r"/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于右任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葬我于高山之上兮，</a:t>
            </a:r>
          </a:p>
          <a:p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望我故乡</a:t>
            </a:r>
            <a:r>
              <a:rPr lang="en-US" altLang="zh-CN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;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故乡不可见兮，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永不能忘。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葬我于高山之上兮，</a:t>
            </a:r>
          </a:p>
          <a:p>
            <a:r>
              <a:rPr lang="zh-CN" altLang="en-US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望我大陆</a:t>
            </a:r>
            <a:r>
              <a:rPr lang="en-US" altLang="zh-CN" sz="2800" b="1">
                <a:solidFill>
                  <a:srgbClr val="CC0000"/>
                </a:solidFill>
                <a:latin typeface="微软雅黑" pitchFamily="34" charset="-122"/>
                <a:ea typeface="微软雅黑" pitchFamily="34" charset="-122"/>
              </a:rPr>
              <a:t>;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大陆不可见兮，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惟有痛哭。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天苍苍，野茫茫，</a:t>
            </a:r>
          </a:p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山之上，国有殇</a:t>
            </a:r>
            <a:r>
              <a:rPr lang="en-US" altLang="zh-CN" sz="2800" b="1">
                <a:latin typeface="微软雅黑" pitchFamily="34" charset="-122"/>
                <a:ea typeface="微软雅黑" pitchFamily="34" charset="-122"/>
              </a:rPr>
              <a:t>!</a:t>
            </a:r>
            <a:endParaRPr lang="zh-CN" altLang="en-US" sz="2800" b="1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0178" name="Picture 6" descr="U5565P1081T2D71801F6DT20120619111523"/>
          <p:cNvPicPr>
            <a:picLocks noChangeAspect="1" noChangeArrowheads="1"/>
          </p:cNvPicPr>
          <p:nvPr/>
        </p:nvPicPr>
        <p:blipFill>
          <a:blip r:embed="rId4"/>
          <a:srcRect l="23723" t="14339" r="21794" b="16861"/>
          <a:stretch>
            <a:fillRect/>
          </a:stretch>
        </p:blipFill>
        <p:spPr bwMode="auto">
          <a:xfrm>
            <a:off x="7721616" y="1206500"/>
            <a:ext cx="3336925" cy="466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望大陆 标清(270P).qlv_20200407191440_20200407191511">
            <a:hlinkClick r:id="" action="ppaction://media"/>
            <a:extLst>
              <a:ext uri="{FF2B5EF4-FFF2-40B4-BE49-F238E27FC236}">
                <a16:creationId xmlns:a16="http://schemas.microsoft.com/office/drawing/2014/main" id="{2DBBCBA4-5756-4E37-8C2F-2BFDB19AC8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10333253" y="6094281"/>
            <a:ext cx="487363" cy="4828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9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TM02900720[[fn=积分]]</Template>
  <TotalTime>5266</TotalTime>
  <Words>1292</Words>
  <Application>Microsoft Office PowerPoint</Application>
  <PresentationFormat>宽屏</PresentationFormat>
  <Paragraphs>196</Paragraphs>
  <Slides>31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31</vt:i4>
      </vt:variant>
    </vt:vector>
  </HeadingPairs>
  <TitlesOfParts>
    <vt:vector size="40" baseType="lpstr">
      <vt:lpstr>宋体</vt:lpstr>
      <vt:lpstr>微软雅黑</vt:lpstr>
      <vt:lpstr>Arial</vt:lpstr>
      <vt:lpstr>Calibri</vt:lpstr>
      <vt:lpstr>Calibri Light</vt:lpstr>
      <vt:lpstr>Wingdings 2</vt:lpstr>
      <vt:lpstr>HDOfficeLightV0</vt:lpstr>
      <vt:lpstr>1_HDOfficeLightV0</vt:lpstr>
      <vt:lpstr>回顾</vt:lpstr>
      <vt:lpstr>PowerPoint 演示文稿</vt:lpstr>
      <vt:lpstr>PowerPoint 演示文稿</vt:lpstr>
      <vt:lpstr>PowerPoint 演示文稿</vt:lpstr>
      <vt:lpstr>第14课   海峡两岸的交往</vt:lpstr>
      <vt:lpstr>第14课   海峡两岸的交往</vt:lpstr>
      <vt:lpstr>PowerPoint 演示文稿</vt:lpstr>
      <vt:lpstr>PowerPoint 演示文稿</vt:lpstr>
      <vt:lpstr>PowerPoint 演示文稿</vt:lpstr>
      <vt:lpstr>PowerPoint 演示文稿</vt:lpstr>
      <vt:lpstr>第14课   海峡两岸的交往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第14课   海峡两岸的交往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会玲 郭</cp:lastModifiedBy>
  <cp:revision>191</cp:revision>
  <dcterms:created xsi:type="dcterms:W3CDTF">2020-02-21T05:45:00Z</dcterms:created>
  <dcterms:modified xsi:type="dcterms:W3CDTF">2020-04-07T11:25:31Z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